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503" r:id="rId2"/>
    <p:sldId id="598" r:id="rId3"/>
    <p:sldId id="537" r:id="rId4"/>
    <p:sldId id="536" r:id="rId5"/>
    <p:sldId id="504" r:id="rId6"/>
    <p:sldId id="539" r:id="rId7"/>
    <p:sldId id="505" r:id="rId8"/>
    <p:sldId id="538" r:id="rId9"/>
    <p:sldId id="506" r:id="rId10"/>
    <p:sldId id="507" r:id="rId11"/>
    <p:sldId id="508" r:id="rId12"/>
    <p:sldId id="509" r:id="rId13"/>
    <p:sldId id="599" r:id="rId14"/>
    <p:sldId id="600" r:id="rId15"/>
    <p:sldId id="601" r:id="rId16"/>
    <p:sldId id="602" r:id="rId17"/>
    <p:sldId id="510" r:id="rId18"/>
    <p:sldId id="540" r:id="rId19"/>
    <p:sldId id="511" r:id="rId20"/>
    <p:sldId id="541" r:id="rId21"/>
    <p:sldId id="542" r:id="rId22"/>
    <p:sldId id="512" r:id="rId23"/>
    <p:sldId id="544" r:id="rId24"/>
    <p:sldId id="543" r:id="rId25"/>
    <p:sldId id="604" r:id="rId26"/>
    <p:sldId id="603" r:id="rId27"/>
    <p:sldId id="515" r:id="rId28"/>
    <p:sldId id="516" r:id="rId29"/>
    <p:sldId id="545" r:id="rId30"/>
    <p:sldId id="517" r:id="rId31"/>
    <p:sldId id="521" r:id="rId32"/>
    <p:sldId id="518" r:id="rId33"/>
    <p:sldId id="546" r:id="rId34"/>
    <p:sldId id="519" r:id="rId35"/>
    <p:sldId id="520" r:id="rId36"/>
    <p:sldId id="605" r:id="rId37"/>
    <p:sldId id="522" r:id="rId38"/>
    <p:sldId id="523" r:id="rId39"/>
    <p:sldId id="524" r:id="rId40"/>
    <p:sldId id="547" r:id="rId41"/>
    <p:sldId id="606" r:id="rId42"/>
    <p:sldId id="607" r:id="rId43"/>
    <p:sldId id="548" r:id="rId44"/>
    <p:sldId id="525" r:id="rId45"/>
    <p:sldId id="549" r:id="rId46"/>
    <p:sldId id="526" r:id="rId47"/>
    <p:sldId id="527" r:id="rId48"/>
    <p:sldId id="550" r:id="rId49"/>
    <p:sldId id="528" r:id="rId50"/>
    <p:sldId id="554" r:id="rId51"/>
    <p:sldId id="594" r:id="rId52"/>
    <p:sldId id="555" r:id="rId53"/>
    <p:sldId id="557" r:id="rId54"/>
    <p:sldId id="558" r:id="rId55"/>
    <p:sldId id="564" r:id="rId56"/>
    <p:sldId id="568" r:id="rId57"/>
    <p:sldId id="571" r:id="rId58"/>
    <p:sldId id="572" r:id="rId59"/>
    <p:sldId id="573" r:id="rId60"/>
    <p:sldId id="593" r:id="rId61"/>
    <p:sldId id="596" r:id="rId62"/>
    <p:sldId id="575" r:id="rId63"/>
    <p:sldId id="595" r:id="rId64"/>
    <p:sldId id="582" r:id="rId65"/>
    <p:sldId id="583" r:id="rId66"/>
    <p:sldId id="585" r:id="rId67"/>
    <p:sldId id="584" r:id="rId68"/>
    <p:sldId id="587" r:id="rId69"/>
    <p:sldId id="589" r:id="rId70"/>
    <p:sldId id="590" r:id="rId71"/>
    <p:sldId id="591" r:id="rId72"/>
    <p:sldId id="592" r:id="rId73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21161C"/>
    <a:srgbClr val="DDDDDD"/>
    <a:srgbClr val="FF0000"/>
    <a:srgbClr val="A50021"/>
    <a:srgbClr val="FFCC00"/>
    <a:srgbClr val="339966"/>
    <a:srgbClr val="00808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4" autoAdjust="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4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1064D11-2CB9-4A23-B63E-A30D8998E770}" type="datetimeFigureOut">
              <a:rPr lang="fr-FR"/>
              <a:pPr>
                <a:defRPr/>
              </a:pPr>
              <a:t>21/11/2017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F107EB5-3470-422B-937F-D0D87008F1E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846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107EB5-3470-422B-937F-D0D87008F1EC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107EB5-3470-422B-937F-D0D87008F1EC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79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702ED-1967-4A29-9F6B-760232A4247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0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3CED8-8DF9-4C5A-8C83-4B2016B4C19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82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3FA61-BC66-4C1B-96EA-D7A8A6E52DC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71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B662-4AFE-4496-9576-67151ED6F80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9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ADB7B-1AB5-4B2B-9D1B-6283653EBAB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0F835-7286-4DF2-9B4C-10732AF103F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07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629FB-7109-4245-8A02-E6EDE83EEE2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8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C19D7-602F-42C3-AA20-E64D9283C32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7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FA3B8-90EC-4E1F-86C9-B0A84716D6C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65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B3041-9C02-45C2-BFF0-BA3E8796A7A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63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56ECE-E9C0-421E-876A-DD79E455090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65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C1D87FE-5A8B-4183-8207-4B8CD7E223D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41294" y="2883879"/>
            <a:ext cx="8565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LCH1Y7 - 3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ème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partie /</a:t>
            </a:r>
          </a:p>
          <a:p>
            <a:r>
              <a:rPr lang="fr-F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APPRENDRE A VOIR L’ARCHITECTURE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941294" y="578224"/>
            <a:ext cx="7221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DECOUVRIR L’HISTOIRE DE </a:t>
            </a:r>
            <a:r>
              <a:rPr lang="fr-FR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L’ART</a:t>
            </a:r>
          </a:p>
          <a:p>
            <a:r>
              <a:rPr lang="fr-F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LCH1Y7</a:t>
            </a:r>
            <a:endParaRPr lang="fr-F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41294" y="5526741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Gilles Ragot-2016-2017</a:t>
            </a:r>
            <a:b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Professeur d’Art contemporain à l’Université Bordeaux Montaigne</a:t>
            </a:r>
            <a:b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Ancien Professeur à l’Ecole Nationale Supérieure d’Architecture et de Paysage de Bordeaux</a:t>
            </a:r>
            <a:endParaRPr lang="fr-FR" alt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941294" y="4005064"/>
            <a:ext cx="7221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FF0000"/>
                </a:solidFill>
              </a:rPr>
              <a:t>SEANCE N°3</a:t>
            </a:r>
            <a:br>
              <a:rPr lang="fr-FR" sz="2000" dirty="0" smtClean="0">
                <a:solidFill>
                  <a:srgbClr val="FF0000"/>
                </a:solidFill>
              </a:rPr>
            </a:br>
            <a:r>
              <a:rPr lang="fr-FR" sz="2000" dirty="0" smtClean="0">
                <a:solidFill>
                  <a:srgbClr val="FF0000"/>
                </a:solidFill>
              </a:rPr>
              <a:t>PROFESSION ARCHITECTE</a:t>
            </a:r>
            <a:endParaRPr lang="fr-F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79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62356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156176" y="5802908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Méthode de </a:t>
            </a:r>
            <a:r>
              <a:rPr lang="fr-FR" dirty="0" err="1" smtClean="0"/>
              <a:t>Chersiphron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VIe siècle av. J.-C.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9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39577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1" y="0"/>
            <a:ext cx="9144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85311" y="4869160"/>
            <a:ext cx="8568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Chersiphron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Théodore de Samos</a:t>
            </a:r>
          </a:p>
          <a:p>
            <a:r>
              <a:rPr lang="fr-FR" dirty="0" err="1" smtClean="0">
                <a:solidFill>
                  <a:schemeClr val="bg1"/>
                </a:solidFill>
              </a:rPr>
              <a:t>Métagénès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Temple d’</a:t>
            </a:r>
            <a:r>
              <a:rPr lang="fr-FR" dirty="0" err="1" smtClean="0">
                <a:solidFill>
                  <a:schemeClr val="bg1"/>
                </a:solidFill>
              </a:rPr>
              <a:t>Artemis</a:t>
            </a:r>
            <a:r>
              <a:rPr lang="fr-FR" dirty="0" smtClean="0">
                <a:solidFill>
                  <a:schemeClr val="bg1"/>
                </a:solidFill>
              </a:rPr>
              <a:t> à </a:t>
            </a:r>
            <a:r>
              <a:rPr lang="fr-FR" dirty="0" err="1" smtClean="0">
                <a:solidFill>
                  <a:schemeClr val="bg1"/>
                </a:solidFill>
              </a:rPr>
              <a:t>Ephèse</a:t>
            </a:r>
            <a:r>
              <a:rPr lang="fr-FR" dirty="0" smtClean="0">
                <a:solidFill>
                  <a:schemeClr val="bg1"/>
                </a:solidFill>
              </a:rPr>
              <a:t> (actuellement en Turquie)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VIe siècle avant J.-C. 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(Reconstitution)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85311" y="548680"/>
            <a:ext cx="594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MISE AU POINT DE L’ORDRE IONIQUE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580112" y="2996952"/>
            <a:ext cx="34563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smtClean="0">
                <a:solidFill>
                  <a:schemeClr val="bg1"/>
                </a:solidFill>
              </a:rPr>
              <a:t>« l’architecte concepteur assumait des responsabilités qui plus tard incomberont aux entrepreneurs, à l’architecte d’exécution ou à des équipes spécialisées »</a:t>
            </a:r>
          </a:p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Pierre Gros, op.cit.p.24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3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4584" y="0"/>
            <a:ext cx="10287000" cy="68580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79512" y="188640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L’ARCHITECTE A LA PERIODE CLASSIQUE</a:t>
            </a:r>
            <a:br>
              <a:rPr lang="fr-FR" sz="2400" dirty="0" smtClean="0">
                <a:solidFill>
                  <a:schemeClr val="bg1"/>
                </a:solidFill>
              </a:rPr>
            </a:br>
            <a:r>
              <a:rPr lang="fr-FR" sz="2400" dirty="0" smtClean="0">
                <a:solidFill>
                  <a:schemeClr val="bg1"/>
                </a:solidFill>
              </a:rPr>
              <a:t>Vème – IVème siècle Av. J.-C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9512" y="6237312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Ictinos et Callicratès  </a:t>
            </a:r>
            <a:r>
              <a:rPr lang="fr-FR" dirty="0" smtClean="0"/>
              <a:t>– </a:t>
            </a:r>
            <a:r>
              <a:rPr lang="fr-FR" dirty="0" smtClean="0"/>
              <a:t>Parthénon </a:t>
            </a:r>
            <a:r>
              <a:rPr lang="fr-FR" dirty="0" smtClean="0"/>
              <a:t>– Athènes 447-432 Av. J.-C.</a:t>
            </a:r>
            <a:endParaRPr lang="fr-FR" dirty="0"/>
          </a:p>
        </p:txBody>
      </p:sp>
      <p:pic>
        <p:nvPicPr>
          <p:cNvPr id="2050" name="Picture 2" descr="https://www.nationalgallery.org.uk/server.iip?FIF=/fronts/N-3293-00-000023-WZ-PYR.tif&amp;CNT=1.0&amp;WID=800&amp;HEI=800&amp;QLT=85&amp;CVT=jpe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9706" y="332657"/>
            <a:ext cx="1555989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6036379" y="170080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bg1"/>
                </a:solidFill>
              </a:rPr>
              <a:t>Ictinos</a:t>
            </a:r>
          </a:p>
          <a:p>
            <a:pPr algn="r"/>
            <a:r>
              <a:rPr lang="fr-FR" dirty="0">
                <a:solidFill>
                  <a:schemeClr val="bg1"/>
                </a:solidFill>
              </a:rPr>
              <a:t>p</a:t>
            </a:r>
            <a:r>
              <a:rPr lang="fr-FR" dirty="0" smtClean="0">
                <a:solidFill>
                  <a:schemeClr val="bg1"/>
                </a:solidFill>
              </a:rPr>
              <a:t>ar Ingres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9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4584" y="0"/>
            <a:ext cx="10287000" cy="68580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79512" y="188640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L’ARCHITECTE A LA PERIODE CLASSIQUE</a:t>
            </a:r>
            <a:br>
              <a:rPr lang="fr-FR" sz="2400" dirty="0" smtClean="0">
                <a:solidFill>
                  <a:schemeClr val="bg1"/>
                </a:solidFill>
              </a:rPr>
            </a:br>
            <a:r>
              <a:rPr lang="fr-FR" sz="2400" dirty="0" smtClean="0">
                <a:solidFill>
                  <a:schemeClr val="bg1"/>
                </a:solidFill>
              </a:rPr>
              <a:t>Vème – IVème siècle Av. J.-C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19" y="1052736"/>
            <a:ext cx="5069207" cy="514732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320726" y="5551994"/>
            <a:ext cx="4075810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Maquette d’une grue en bois</a:t>
            </a:r>
            <a:br>
              <a:rPr lang="fr-FR" dirty="0" smtClean="0"/>
            </a:br>
            <a:r>
              <a:rPr lang="fr-FR" dirty="0" smtClean="0"/>
              <a:t>Musée de l’Acropole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320726" y="1052736"/>
            <a:ext cx="3960440" cy="2246769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L’ARCHITECTE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Concepteur des formes architecturales : volumes, plan, tracés, proportions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Ingénieur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Chef de chantier</a:t>
            </a:r>
          </a:p>
          <a:p>
            <a:endParaRPr lang="fr-FR" sz="2000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5320726" y="3476536"/>
            <a:ext cx="3960440" cy="1015663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IL NE CONCOIT PAS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décor architectonique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modénature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79512" y="6237312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Ictinos </a:t>
            </a:r>
            <a:r>
              <a:rPr lang="fr-FR" dirty="0" smtClean="0"/>
              <a:t>et Callicratès– Parthénon </a:t>
            </a:r>
            <a:r>
              <a:rPr lang="fr-FR" dirty="0" smtClean="0"/>
              <a:t>– Athènes 447-432 Av. J.-C.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543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398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99792" y="5951021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bg1"/>
                </a:solidFill>
              </a:rPr>
              <a:t>Chapiteau dorique du Parthénon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British Museum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31640" y="2668850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TAILLOIR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331640" y="3429000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ECHINE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331640" y="3861048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ANNELET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72176" y="480051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smtClean="0">
                <a:solidFill>
                  <a:schemeClr val="bg1"/>
                </a:solidFill>
              </a:rPr>
              <a:t>FUT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331640" y="544522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CANNELURE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2699792" y="2924944"/>
            <a:ext cx="1656184" cy="0"/>
          </a:xfrm>
          <a:prstGeom prst="straightConnector1">
            <a:avLst/>
          </a:prstGeom>
          <a:ln w="127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411760" y="3726324"/>
            <a:ext cx="1656184" cy="0"/>
          </a:xfrm>
          <a:prstGeom prst="straightConnector1">
            <a:avLst/>
          </a:prstGeom>
          <a:ln w="127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2627784" y="4129796"/>
            <a:ext cx="1656184" cy="0"/>
          </a:xfrm>
          <a:prstGeom prst="straightConnector1">
            <a:avLst/>
          </a:prstGeom>
          <a:ln w="127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059832" y="5719097"/>
            <a:ext cx="3024336" cy="0"/>
          </a:xfrm>
          <a:prstGeom prst="straightConnector1">
            <a:avLst/>
          </a:prstGeom>
          <a:ln w="127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ccolade ouvrante 25"/>
          <p:cNvSpPr/>
          <p:nvPr/>
        </p:nvSpPr>
        <p:spPr>
          <a:xfrm>
            <a:off x="7308304" y="4129796"/>
            <a:ext cx="144016" cy="17472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" descr="http://boutique.libraire-jakin.com/img/p/1609-1639-thickbox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15008" y="148168"/>
            <a:ext cx="1513489" cy="2117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art-de-france.fr/images/jmpdm.jpe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711257" y="143773"/>
            <a:ext cx="1893191" cy="21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ecx.images-amazon.com/images/I/41PdqWCQ8cL._SY344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1492" y="148168"/>
            <a:ext cx="1496770" cy="2122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6588224" y="2350621"/>
            <a:ext cx="223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Jean-Marie Pérouse </a:t>
            </a:r>
            <a:r>
              <a:rPr lang="fr-FR" sz="1600" dirty="0" smtClean="0">
                <a:solidFill>
                  <a:schemeClr val="bg1"/>
                </a:solidFill>
              </a:rPr>
              <a:t/>
            </a:r>
            <a:br>
              <a:rPr lang="fr-FR" sz="1600" dirty="0" smtClean="0">
                <a:solidFill>
                  <a:schemeClr val="bg1"/>
                </a:solidFill>
              </a:rPr>
            </a:br>
            <a:r>
              <a:rPr lang="fr-FR" sz="1600" dirty="0" smtClean="0">
                <a:solidFill>
                  <a:schemeClr val="bg1"/>
                </a:solidFill>
              </a:rPr>
              <a:t>de </a:t>
            </a:r>
            <a:r>
              <a:rPr lang="fr-FR" sz="1600" dirty="0" smtClean="0">
                <a:solidFill>
                  <a:schemeClr val="bg1"/>
                </a:solidFill>
              </a:rPr>
              <a:t>Montclos (1936-)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700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26" grpId="0" animBg="1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9512" y="5877272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Phidias – Frise des Panathénées au Parthénon</a:t>
            </a:r>
            <a:br>
              <a:rPr lang="fr-FR" dirty="0" smtClean="0"/>
            </a:br>
            <a:r>
              <a:rPr lang="fr-FR" dirty="0" smtClean="0"/>
              <a:t>British Museum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5321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9512" y="5877272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Phidias – Métopes du Parthénon</a:t>
            </a:r>
            <a:br>
              <a:rPr lang="fr-FR" dirty="0" smtClean="0"/>
            </a:br>
            <a:r>
              <a:rPr lang="fr-FR" dirty="0" smtClean="0"/>
              <a:t>British Museum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298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80512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31552" y="404664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L’IMPORTANCE DES MATHEMATIQUES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52" y="1765312"/>
            <a:ext cx="4187957" cy="31409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9992" y="1765312"/>
            <a:ext cx="4420010" cy="314096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01150" y="5085184"/>
            <a:ext cx="4187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bg1"/>
                </a:solidFill>
              </a:rPr>
              <a:t>Maquettre</a:t>
            </a:r>
            <a:r>
              <a:rPr lang="fr-FR" dirty="0" smtClean="0">
                <a:solidFill>
                  <a:schemeClr val="bg1"/>
                </a:solidFill>
              </a:rPr>
              <a:t> de l’Acropole – British Museum Londres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520" y="5805264"/>
            <a:ext cx="61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Acropole d’Athènes – Les propylées</a:t>
            </a:r>
            <a:br>
              <a:rPr lang="fr-FR" sz="2000" dirty="0" smtClean="0">
                <a:solidFill>
                  <a:schemeClr val="bg1"/>
                </a:solidFill>
              </a:rPr>
            </a:br>
            <a:r>
              <a:rPr lang="fr-FR" sz="2000" dirty="0" smtClean="0">
                <a:solidFill>
                  <a:schemeClr val="bg1"/>
                </a:solidFill>
              </a:rPr>
              <a:t>Mnésiclès  architecte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0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80512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51520" y="5805264"/>
            <a:ext cx="61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Acropole d’Athènes – Les propylées</a:t>
            </a:r>
            <a:br>
              <a:rPr lang="fr-FR" sz="2000" dirty="0" smtClean="0">
                <a:solidFill>
                  <a:schemeClr val="bg1"/>
                </a:solidFill>
              </a:rPr>
            </a:br>
            <a:r>
              <a:rPr lang="fr-FR" sz="2000" dirty="0" smtClean="0">
                <a:solidFill>
                  <a:schemeClr val="bg1"/>
                </a:solidFill>
              </a:rPr>
              <a:t>Mnésiclès  architecte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31552" y="404664"/>
            <a:ext cx="864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L’IMPORTANCE DES MATHEMATIQUES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 smtClean="0">
                <a:solidFill>
                  <a:schemeClr val="bg1"/>
                </a:solidFill>
              </a:rPr>
              <a:t>	LES PROPORTIONS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	LES TRACES</a:t>
            </a:r>
          </a:p>
          <a:p>
            <a:r>
              <a:rPr lang="fr-FR" sz="2400" dirty="0">
                <a:solidFill>
                  <a:schemeClr val="bg1"/>
                </a:solidFill>
              </a:rPr>
              <a:t>	</a:t>
            </a:r>
            <a:r>
              <a:rPr lang="fr-FR" sz="2400" dirty="0" smtClean="0">
                <a:solidFill>
                  <a:schemeClr val="bg1"/>
                </a:solidFill>
              </a:rPr>
              <a:t>LA COMPOSITION</a:t>
            </a:r>
          </a:p>
          <a:p>
            <a:r>
              <a:rPr lang="fr-FR" sz="2400" dirty="0">
                <a:solidFill>
                  <a:schemeClr val="bg1"/>
                </a:solidFill>
              </a:rPr>
              <a:t>	</a:t>
            </a:r>
            <a:r>
              <a:rPr lang="fr-FR" sz="2400" dirty="0" smtClean="0">
                <a:solidFill>
                  <a:schemeClr val="bg1"/>
                </a:solidFill>
              </a:rPr>
              <a:t>LES MODULES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807615"/>
            <a:ext cx="4680520" cy="29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7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1552" y="404664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L’IMPORTANCE DES MATHEMATIQUES</a:t>
            </a:r>
          </a:p>
          <a:p>
            <a:endParaRPr lang="fr-FR" sz="2400" dirty="0"/>
          </a:p>
          <a:p>
            <a:r>
              <a:rPr lang="fr-FR" sz="2400" dirty="0" smtClean="0"/>
              <a:t>	LES ILLUSIONS D’OPTIQUE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5292080" y="1916832"/>
            <a:ext cx="358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Galber les colonnes</a:t>
            </a:r>
            <a:endParaRPr lang="fr-FR" sz="2000" dirty="0"/>
          </a:p>
        </p:txBody>
      </p:sp>
      <p:pic>
        <p:nvPicPr>
          <p:cNvPr id="75778" name="Picture 2" descr="Résultat de recherche d'images pour &quot;auguste choisy histoire de l'architecture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104" y="2694012"/>
            <a:ext cx="1813295" cy="2895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508104" y="5589240"/>
            <a:ext cx="336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Auguste Choisy</a:t>
            </a:r>
            <a:br>
              <a:rPr lang="fr-FR" dirty="0" smtClean="0"/>
            </a:br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édition 1899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95536" y="558924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A.Choisy</a:t>
            </a:r>
            <a:r>
              <a:rPr lang="fr-FR" dirty="0" smtClean="0"/>
              <a:t>, p.405</a:t>
            </a:r>
            <a:endParaRPr lang="fr-FR" dirty="0"/>
          </a:p>
        </p:txBody>
      </p:sp>
      <p:pic>
        <p:nvPicPr>
          <p:cNvPr id="8" name="Picture 17" descr="Compensation gris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66"/>
          <a:stretch>
            <a:fillRect/>
          </a:stretch>
        </p:blipFill>
        <p:spPr bwMode="auto">
          <a:xfrm>
            <a:off x="174937" y="2316942"/>
            <a:ext cx="5117143" cy="33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2733508" y="2566293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A.Choisy</a:t>
            </a:r>
            <a:r>
              <a:rPr lang="fr-FR" dirty="0" smtClean="0"/>
              <a:t>, p.403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63" y="1988840"/>
            <a:ext cx="4821405" cy="3600400"/>
          </a:xfrm>
          <a:prstGeom prst="rect">
            <a:avLst/>
          </a:prstGeom>
        </p:spPr>
      </p:pic>
      <p:pic>
        <p:nvPicPr>
          <p:cNvPr id="11" name="Picture 4" descr="Colonne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970555"/>
            <a:ext cx="4932366" cy="426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64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914400" y="5381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fr-FR" sz="2400">
              <a:latin typeface="Times" panose="02020603050405020304" pitchFamily="18" charset="0"/>
            </a:endParaRPr>
          </a:p>
        </p:txBody>
      </p:sp>
      <p:sp>
        <p:nvSpPr>
          <p:cNvPr id="37893" name="ZoneTexte 1"/>
          <p:cNvSpPr txBox="1">
            <a:spLocks noChangeArrowheads="1"/>
          </p:cNvSpPr>
          <p:nvPr/>
        </p:nvSpPr>
        <p:spPr bwMode="auto">
          <a:xfrm>
            <a:off x="179388" y="203600"/>
            <a:ext cx="5041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3600" dirty="0" smtClean="0"/>
              <a:t>ARCHITECTE</a:t>
            </a:r>
            <a:endParaRPr lang="fr-FR" alt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1475657" y="1916832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ARKHI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Celui qui prend l’initiative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Celui qui commande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580112" y="1916832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TEKTON</a:t>
            </a:r>
            <a:endParaRPr lang="fr-FR" sz="3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Charpente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Charpentier</a:t>
            </a:r>
          </a:p>
        </p:txBody>
      </p:sp>
    </p:spTree>
    <p:extLst>
      <p:ext uri="{BB962C8B-B14F-4D97-AF65-F5344CB8AC3E}">
        <p14:creationId xmlns:p14="http://schemas.microsoft.com/office/powerpoint/2010/main" val="19281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1552" y="404664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L’IMPORTANCE DES MATHEMATIQUES</a:t>
            </a:r>
          </a:p>
          <a:p>
            <a:endParaRPr lang="fr-FR" sz="2400" dirty="0"/>
          </a:p>
          <a:p>
            <a:r>
              <a:rPr lang="fr-FR" sz="2400" dirty="0" smtClean="0"/>
              <a:t>	LES ILLUSIONS D’OPTIQUE</a:t>
            </a:r>
            <a:endParaRPr lang="fr-FR" sz="2400" dirty="0"/>
          </a:p>
        </p:txBody>
      </p:sp>
      <p:pic>
        <p:nvPicPr>
          <p:cNvPr id="75778" name="Picture 2" descr="Résultat de recherche d'images pour &quot;auguste choisy histoire de l'architecture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3819" y="404664"/>
            <a:ext cx="751772" cy="120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603227" y="6084004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A.Choisy</a:t>
            </a:r>
            <a:r>
              <a:rPr lang="fr-FR" dirty="0" smtClean="0"/>
              <a:t>, p.406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126" y="1916832"/>
            <a:ext cx="620198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1552" y="404664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L’IMPORTANCE DES MATHEMATIQUES</a:t>
            </a:r>
          </a:p>
          <a:p>
            <a:endParaRPr lang="fr-FR" sz="2400" dirty="0"/>
          </a:p>
          <a:p>
            <a:r>
              <a:rPr lang="fr-FR" sz="2400" dirty="0" smtClean="0"/>
              <a:t>	LES ILLUSIONS D’OPTIQUE</a:t>
            </a:r>
            <a:endParaRPr lang="fr-FR" sz="2400" dirty="0"/>
          </a:p>
        </p:txBody>
      </p:sp>
      <p:pic>
        <p:nvPicPr>
          <p:cNvPr id="75778" name="Picture 2" descr="Résultat de recherche d'images pour &quot;auguste choisy histoire de l'architecture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3819" y="404664"/>
            <a:ext cx="751772" cy="120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04092" y="578842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A.Choisy</a:t>
            </a:r>
            <a:r>
              <a:rPr lang="fr-FR" dirty="0" smtClean="0"/>
              <a:t>, p.407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36" y="1916832"/>
            <a:ext cx="853726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1552" y="404664"/>
            <a:ext cx="8640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EPOQUE HELLENISTIQUE</a:t>
            </a:r>
            <a:br>
              <a:rPr lang="fr-FR" sz="2400" dirty="0" smtClean="0"/>
            </a:br>
            <a:r>
              <a:rPr lang="fr-FR" sz="2000" dirty="0" smtClean="0"/>
              <a:t>( de la mort d’Alexandre (323 av. J.-C. à l’avènement d’Auguste -27 </a:t>
            </a:r>
            <a:r>
              <a:rPr lang="fr-FR" sz="2000" dirty="0" err="1" smtClean="0"/>
              <a:t>av.J.-C</a:t>
            </a:r>
            <a:r>
              <a:rPr lang="fr-FR" sz="2000" dirty="0" smtClean="0"/>
              <a:t>.) </a:t>
            </a:r>
          </a:p>
        </p:txBody>
      </p:sp>
      <p:pic>
        <p:nvPicPr>
          <p:cNvPr id="76802" name="Picture 2" descr="https://upload.wikimedia.org/wikipedia/commons/thumb/7/7f/MakedonischesReich.jpg/1280px-MakedonischesRei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05" y="1772816"/>
            <a:ext cx="9122296" cy="436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1552" y="6165304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L’empire d’Alexandre Le Grand à sa mort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435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9794"/>
            <a:ext cx="9144000" cy="523820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31552" y="404664"/>
            <a:ext cx="8640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EPOQUE HELLENISTIQUE</a:t>
            </a:r>
            <a:br>
              <a:rPr lang="fr-FR" sz="2400" dirty="0" smtClean="0"/>
            </a:br>
            <a:r>
              <a:rPr lang="fr-FR" sz="2000" dirty="0" smtClean="0"/>
              <a:t>( de la mort d’Alexandre (323 av. J.-C. à l’avènement d’Auguste -27 </a:t>
            </a:r>
            <a:r>
              <a:rPr lang="fr-FR" sz="2000" dirty="0" err="1" smtClean="0"/>
              <a:t>av.J.-C</a:t>
            </a:r>
            <a:r>
              <a:rPr lang="fr-FR" sz="2000" dirty="0" smtClean="0"/>
              <a:t>.) </a:t>
            </a:r>
          </a:p>
        </p:txBody>
      </p:sp>
    </p:spTree>
    <p:extLst>
      <p:ext uri="{BB962C8B-B14F-4D97-AF65-F5344CB8AC3E}">
        <p14:creationId xmlns:p14="http://schemas.microsoft.com/office/powerpoint/2010/main" val="237985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18" y="-12032"/>
            <a:ext cx="9144000" cy="687003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156176" y="5229200"/>
            <a:ext cx="2716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Ville de Milet</a:t>
            </a:r>
          </a:p>
          <a:p>
            <a:r>
              <a:rPr lang="fr-FR" dirty="0" smtClean="0"/>
              <a:t>Maquette </a:t>
            </a:r>
            <a:r>
              <a:rPr lang="fr-FR" dirty="0" smtClean="0"/>
              <a:t>du </a:t>
            </a:r>
            <a:r>
              <a:rPr lang="fr-FR" dirty="0" err="1" smtClean="0"/>
              <a:t>Pergamon</a:t>
            </a:r>
            <a:r>
              <a:rPr lang="fr-FR" dirty="0" smtClean="0"/>
              <a:t> Museum Berlin</a:t>
            </a:r>
            <a:endParaRPr lang="fr-FR" dirty="0"/>
          </a:p>
        </p:txBody>
      </p:sp>
      <p:pic>
        <p:nvPicPr>
          <p:cNvPr id="6" name="Picture 2" descr="http://www.smb.museum/typo3temp/_processed_/3/b/csm_PM_ANT_00080612_xl_f4f2eadaa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11" y="2678619"/>
            <a:ext cx="8244408" cy="3966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536184" y="5445224"/>
            <a:ext cx="2500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Porte du </a:t>
            </a:r>
            <a:r>
              <a:rPr lang="fr-FR" dirty="0" smtClean="0">
                <a:solidFill>
                  <a:schemeClr val="bg1"/>
                </a:solidFill>
              </a:rPr>
              <a:t>marché de Milet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err="1" smtClean="0">
                <a:solidFill>
                  <a:schemeClr val="bg1"/>
                </a:solidFill>
              </a:rPr>
              <a:t>Pergamon</a:t>
            </a:r>
            <a:r>
              <a:rPr lang="fr-FR" dirty="0" smtClean="0">
                <a:solidFill>
                  <a:schemeClr val="bg1"/>
                </a:solidFill>
              </a:rPr>
              <a:t> Museum  Berlin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9512" y="435547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PERIODE D’INTENSE ACTIVITE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062" y="547624"/>
            <a:ext cx="2836198" cy="16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87134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264188" y="5792253"/>
            <a:ext cx="2500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Porte du marché</a:t>
            </a:r>
          </a:p>
          <a:p>
            <a:r>
              <a:rPr lang="fr-FR" dirty="0" err="1" smtClean="0">
                <a:solidFill>
                  <a:schemeClr val="bg1"/>
                </a:solidFill>
              </a:rPr>
              <a:t>Pergamon</a:t>
            </a:r>
            <a:r>
              <a:rPr lang="fr-FR" dirty="0" smtClean="0">
                <a:solidFill>
                  <a:schemeClr val="bg1"/>
                </a:solidFill>
              </a:rPr>
              <a:t> Museum  Berlin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59832" y="5392143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ASTRAGALE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059832" y="486916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GORGERIN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059832" y="4253026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VOLUTE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85932" y="4305290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ECHINE ornée d’oves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059832" y="379148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COUSSINET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655075" y="3516247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ABAQUE ornée d’oves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2483768" y="5592198"/>
            <a:ext cx="57606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2555776" y="5157192"/>
            <a:ext cx="57606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2555776" y="4509120"/>
            <a:ext cx="57606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2555776" y="3991535"/>
            <a:ext cx="57606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5622036" y="4305290"/>
            <a:ext cx="1686268" cy="5638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6468801" y="3769289"/>
            <a:ext cx="1415567" cy="21348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9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0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" y="0"/>
            <a:ext cx="9144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264188" y="5792253"/>
            <a:ext cx="2500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Porte du marché</a:t>
            </a:r>
          </a:p>
          <a:p>
            <a:r>
              <a:rPr lang="fr-FR" dirty="0" err="1" smtClean="0">
                <a:solidFill>
                  <a:schemeClr val="bg1"/>
                </a:solidFill>
              </a:rPr>
              <a:t>Pergamon</a:t>
            </a:r>
            <a:r>
              <a:rPr lang="fr-FR" dirty="0" smtClean="0">
                <a:solidFill>
                  <a:schemeClr val="bg1"/>
                </a:solidFill>
              </a:rPr>
              <a:t> Museum  Berlin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9512" y="435547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PERIODE D’INTENSE ACTIVITE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63588" y="170080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RARETE DES MENTIONS D’ARCHITECTES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619672" y="2709744"/>
            <a:ext cx="763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DEVELOPPEMENT D’ENTREPRISES INTEGREES</a:t>
            </a:r>
          </a:p>
          <a:p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smtClean="0">
                <a:solidFill>
                  <a:schemeClr val="bg1"/>
                </a:solidFill>
              </a:rPr>
              <a:t>ENTREPRENEUR</a:t>
            </a:r>
          </a:p>
          <a:p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smtClean="0">
                <a:solidFill>
                  <a:schemeClr val="bg1"/>
                </a:solidFill>
              </a:rPr>
              <a:t>ARCHITECTE</a:t>
            </a:r>
          </a:p>
          <a:p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smtClean="0">
                <a:solidFill>
                  <a:schemeClr val="bg1"/>
                </a:solidFill>
              </a:rPr>
              <a:t>OUVRIERS (esclaves)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	L’ARCHITECTE N’EST QU’UN ROUAGE PARMI D’AUTRES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475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521" y="0"/>
            <a:ext cx="9232527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16016" y="116632"/>
            <a:ext cx="424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Vitruve </a:t>
            </a:r>
            <a:r>
              <a:rPr lang="fr-FR" sz="2000" dirty="0" err="1" smtClean="0">
                <a:solidFill>
                  <a:schemeClr val="bg1"/>
                </a:solidFill>
              </a:rPr>
              <a:t>présentan</a:t>
            </a:r>
            <a:r>
              <a:rPr lang="fr-FR" sz="2000" dirty="0" smtClean="0">
                <a:solidFill>
                  <a:schemeClr val="bg1"/>
                </a:solidFill>
              </a:rPr>
              <a:t> le </a:t>
            </a:r>
            <a:r>
              <a:rPr lang="fr-FR" sz="2000" i="1" dirty="0" smtClean="0">
                <a:solidFill>
                  <a:schemeClr val="bg1"/>
                </a:solidFill>
              </a:rPr>
              <a:t>De </a:t>
            </a:r>
            <a:r>
              <a:rPr lang="fr-FR" sz="2000" i="1" dirty="0" err="1" smtClean="0">
                <a:solidFill>
                  <a:schemeClr val="bg1"/>
                </a:solidFill>
              </a:rPr>
              <a:t>Arquitecura</a:t>
            </a:r>
            <a:r>
              <a:rPr lang="fr-FR" sz="2000" i="1" dirty="0">
                <a:solidFill>
                  <a:schemeClr val="bg1"/>
                </a:solidFill>
              </a:rPr>
              <a:t> </a:t>
            </a:r>
            <a:r>
              <a:rPr lang="fr-FR" sz="2000" dirty="0" smtClean="0">
                <a:solidFill>
                  <a:schemeClr val="bg1"/>
                </a:solidFill>
              </a:rPr>
              <a:t>à Auguste – Gravure de 1654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6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s://www.roma-quadrata.com/vit_tit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548679"/>
            <a:ext cx="2304256" cy="3564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51520" y="4221088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Edition de 1847</a:t>
            </a:r>
            <a:br>
              <a:rPr lang="fr-FR" sz="1600" dirty="0" smtClean="0"/>
            </a:br>
            <a:r>
              <a:rPr lang="fr-FR" sz="1600" dirty="0" smtClean="0"/>
              <a:t>Traduction C.-L. </a:t>
            </a:r>
            <a:r>
              <a:rPr lang="fr-FR" sz="1600" dirty="0" err="1" smtClean="0"/>
              <a:t>Maufras</a:t>
            </a:r>
            <a:endParaRPr lang="fr-FR" sz="1600" dirty="0"/>
          </a:p>
        </p:txBody>
      </p:sp>
      <p:sp>
        <p:nvSpPr>
          <p:cNvPr id="3" name="ZoneTexte 2"/>
          <p:cNvSpPr txBox="1"/>
          <p:nvPr/>
        </p:nvSpPr>
        <p:spPr>
          <a:xfrm>
            <a:off x="2771800" y="548679"/>
            <a:ext cx="6372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/>
              <a:t>LIVRE I                  Implantation et enceintes des ville</a:t>
            </a:r>
          </a:p>
          <a:p>
            <a:pPr>
              <a:lnSpc>
                <a:spcPct val="150000"/>
              </a:lnSpc>
            </a:pPr>
            <a:r>
              <a:rPr lang="fr-FR" sz="2000" dirty="0" smtClean="0"/>
              <a:t>LIVRE II	   Techniques et matériaux de construction</a:t>
            </a:r>
          </a:p>
          <a:p>
            <a:pPr>
              <a:lnSpc>
                <a:spcPct val="150000"/>
              </a:lnSpc>
            </a:pPr>
            <a:r>
              <a:rPr lang="fr-FR" sz="2000" dirty="0" smtClean="0"/>
              <a:t>LIVRES III  ET IV Temples et ordres architecturaux</a:t>
            </a:r>
          </a:p>
          <a:p>
            <a:pPr>
              <a:lnSpc>
                <a:spcPct val="150000"/>
              </a:lnSpc>
            </a:pPr>
            <a:r>
              <a:rPr lang="fr-FR" sz="2000" dirty="0" smtClean="0"/>
              <a:t>LIVRE V                 Édifices publics, religieux et profanes</a:t>
            </a:r>
          </a:p>
          <a:p>
            <a:pPr>
              <a:lnSpc>
                <a:spcPct val="150000"/>
              </a:lnSpc>
            </a:pPr>
            <a:r>
              <a:rPr lang="fr-FR" sz="2000" dirty="0" smtClean="0"/>
              <a:t>LIVRE VI                Maisons et villas</a:t>
            </a:r>
          </a:p>
          <a:p>
            <a:pPr>
              <a:lnSpc>
                <a:spcPct val="150000"/>
              </a:lnSpc>
            </a:pPr>
            <a:r>
              <a:rPr lang="fr-FR" sz="2000" dirty="0" smtClean="0"/>
              <a:t>LIVRE VII               Revêtements stuqués ou peints</a:t>
            </a:r>
          </a:p>
          <a:p>
            <a:pPr>
              <a:lnSpc>
                <a:spcPct val="150000"/>
              </a:lnSpc>
            </a:pPr>
            <a:endParaRPr lang="fr-FR" sz="2000" dirty="0"/>
          </a:p>
          <a:p>
            <a:pPr>
              <a:lnSpc>
                <a:spcPct val="150000"/>
              </a:lnSpc>
            </a:pP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LIVRE VIII             Les eaux et leur adduction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LIVRE IX                Astronomie et gnomonique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LIVRE X                 Machines, pompes et engins de guerre </a:t>
            </a:r>
          </a:p>
          <a:p>
            <a:pPr>
              <a:lnSpc>
                <a:spcPct val="150000"/>
              </a:lnSpc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6964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s://www.roma-quadrata.com/vit_tit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548679"/>
            <a:ext cx="2304256" cy="3564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51520" y="4221088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Edition de 1847</a:t>
            </a:r>
            <a:br>
              <a:rPr lang="fr-FR" sz="1600" dirty="0" smtClean="0"/>
            </a:br>
            <a:r>
              <a:rPr lang="fr-FR" sz="1600" dirty="0" smtClean="0"/>
              <a:t>Traduction C.-L. </a:t>
            </a:r>
            <a:r>
              <a:rPr lang="fr-FR" sz="1600" dirty="0" err="1" smtClean="0"/>
              <a:t>Maufras</a:t>
            </a:r>
            <a:endParaRPr lang="fr-FR" sz="1600" dirty="0"/>
          </a:p>
        </p:txBody>
      </p:sp>
      <p:sp>
        <p:nvSpPr>
          <p:cNvPr id="3" name="ZoneTexte 2"/>
          <p:cNvSpPr txBox="1"/>
          <p:nvPr/>
        </p:nvSpPr>
        <p:spPr>
          <a:xfrm>
            <a:off x="2771800" y="548679"/>
            <a:ext cx="6372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000" dirty="0" smtClean="0"/>
              <a:t>VOLONTE DE FIXER UN SAVOIR</a:t>
            </a:r>
          </a:p>
          <a:p>
            <a:pPr>
              <a:lnSpc>
                <a:spcPct val="200000"/>
              </a:lnSpc>
            </a:pPr>
            <a:r>
              <a:rPr lang="fr-FR" sz="2000" dirty="0" smtClean="0"/>
              <a:t>CODIFIER L’ARCHITECTURE</a:t>
            </a:r>
          </a:p>
          <a:p>
            <a:pPr>
              <a:lnSpc>
                <a:spcPct val="200000"/>
              </a:lnSpc>
            </a:pPr>
            <a:r>
              <a:rPr lang="fr-FR" sz="2000" dirty="0" smtClean="0"/>
              <a:t>UN TRAITE TOURNE VERS LE PASSE (LA GRECE)</a:t>
            </a:r>
          </a:p>
          <a:p>
            <a:pPr>
              <a:lnSpc>
                <a:spcPct val="200000"/>
              </a:lnSpc>
            </a:pPr>
            <a:r>
              <a:rPr lang="fr-FR" sz="2000" dirty="0" smtClean="0"/>
              <a:t>FAIRE DE L’ARCHITECTURE UN ART LIBERAL</a:t>
            </a:r>
          </a:p>
          <a:p>
            <a:pPr>
              <a:lnSpc>
                <a:spcPct val="200000"/>
              </a:lnSpc>
            </a:pPr>
            <a:r>
              <a:rPr lang="fr-FR" sz="2000" dirty="0" smtClean="0"/>
              <a:t>TENSION ENTRE THEORIE ET PRATIQUE</a:t>
            </a:r>
          </a:p>
          <a:p>
            <a:pPr>
              <a:lnSpc>
                <a:spcPct val="200000"/>
              </a:lnSpc>
            </a:pPr>
            <a:endParaRPr lang="fr-FR" sz="20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97658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282" y="1700809"/>
            <a:ext cx="4226718" cy="30291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13" y="1700808"/>
            <a:ext cx="5326720" cy="301512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547664" y="486916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NUMEROBIS et AMONBOFIS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8244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01836"/>
            <a:ext cx="9144000" cy="725983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79512" y="26064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LES ARCHITECTES DE L’EMPIRE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20072" y="522920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Severus</a:t>
            </a:r>
            <a:r>
              <a:rPr lang="fr-FR" dirty="0" smtClean="0">
                <a:solidFill>
                  <a:schemeClr val="bg1"/>
                </a:solidFill>
              </a:rPr>
              <a:t> et Celer</a:t>
            </a:r>
          </a:p>
          <a:p>
            <a:r>
              <a:rPr lang="fr-FR" dirty="0" err="1" smtClean="0">
                <a:solidFill>
                  <a:schemeClr val="bg1"/>
                </a:solidFill>
              </a:rPr>
              <a:t>Domus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Aurea</a:t>
            </a:r>
            <a:r>
              <a:rPr lang="fr-FR" dirty="0" smtClean="0">
                <a:solidFill>
                  <a:schemeClr val="bg1"/>
                </a:solidFill>
              </a:rPr>
              <a:t> de Néron (37-68)</a:t>
            </a:r>
            <a:br>
              <a:rPr lang="fr-FR" dirty="0" smtClean="0">
                <a:solidFill>
                  <a:schemeClr val="bg1"/>
                </a:solidFill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7584" y="1628800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000" dirty="0" smtClean="0">
                <a:solidFill>
                  <a:schemeClr val="bg1"/>
                </a:solidFill>
              </a:rPr>
              <a:t>PEU DE NOMS CONNUS</a:t>
            </a:r>
          </a:p>
          <a:p>
            <a:pPr>
              <a:lnSpc>
                <a:spcPct val="200000"/>
              </a:lnSpc>
            </a:pP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89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79512" y="5818038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Severus</a:t>
            </a:r>
            <a:r>
              <a:rPr lang="fr-FR" dirty="0" smtClean="0">
                <a:solidFill>
                  <a:schemeClr val="bg1"/>
                </a:solidFill>
              </a:rPr>
              <a:t> et Celer</a:t>
            </a:r>
          </a:p>
          <a:p>
            <a:r>
              <a:rPr lang="fr-FR" dirty="0" err="1" smtClean="0">
                <a:solidFill>
                  <a:schemeClr val="bg1"/>
                </a:solidFill>
              </a:rPr>
              <a:t>Domus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Aurea</a:t>
            </a:r>
            <a:r>
              <a:rPr lang="fr-FR" dirty="0" smtClean="0">
                <a:solidFill>
                  <a:schemeClr val="bg1"/>
                </a:solidFill>
              </a:rPr>
              <a:t> de Néron (37-68)</a:t>
            </a:r>
            <a:br>
              <a:rPr lang="fr-FR" dirty="0" smtClean="0">
                <a:solidFill>
                  <a:schemeClr val="bg1"/>
                </a:solidFill>
              </a:rPr>
            </a:b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5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43" y="0"/>
            <a:ext cx="9259963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620688"/>
            <a:ext cx="3344867" cy="208218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23528" y="2780928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Marché de Trajan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Apollodore de Damas architecte IIe siècle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87246" y="1661778"/>
            <a:ext cx="91450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000" dirty="0" smtClean="0">
                <a:solidFill>
                  <a:schemeClr val="bg1"/>
                </a:solidFill>
              </a:rPr>
              <a:t>PEU DE NOMS CONNUS</a:t>
            </a:r>
          </a:p>
          <a:p>
            <a:pPr>
              <a:lnSpc>
                <a:spcPct val="200000"/>
              </a:lnSpc>
            </a:pPr>
            <a:r>
              <a:rPr lang="fr-FR" sz="2000" dirty="0" smtClean="0">
                <a:solidFill>
                  <a:schemeClr val="bg1"/>
                </a:solidFill>
              </a:rPr>
              <a:t>PROJETS DEMESURES</a:t>
            </a:r>
          </a:p>
          <a:p>
            <a:pPr>
              <a:lnSpc>
                <a:spcPct val="200000"/>
              </a:lnSpc>
            </a:pPr>
            <a:r>
              <a:rPr lang="fr-FR" sz="2000" dirty="0" smtClean="0">
                <a:solidFill>
                  <a:schemeClr val="bg1"/>
                </a:solidFill>
              </a:rPr>
              <a:t>FORTE IMPLICATION DU POUVOIR</a:t>
            </a:r>
          </a:p>
          <a:p>
            <a:r>
              <a:rPr lang="fr-FR" sz="2000" dirty="0" smtClean="0">
                <a:solidFill>
                  <a:schemeClr val="bg1"/>
                </a:solidFill>
              </a:rPr>
              <a:t>MILITARISATION DU PROCESSUS : </a:t>
            </a:r>
            <a:br>
              <a:rPr lang="fr-FR" sz="2000" dirty="0" smtClean="0">
                <a:solidFill>
                  <a:schemeClr val="bg1"/>
                </a:solidFill>
              </a:rPr>
            </a:br>
            <a:r>
              <a:rPr lang="fr-FR" sz="2000" dirty="0" smtClean="0">
                <a:solidFill>
                  <a:schemeClr val="bg1"/>
                </a:solidFill>
              </a:rPr>
              <a:t>entre architecte et ingénieur</a:t>
            </a:r>
          </a:p>
          <a:p>
            <a:endParaRPr lang="fr-FR" sz="2000" dirty="0" smtClean="0">
              <a:solidFill>
                <a:schemeClr val="bg1"/>
              </a:solidFill>
            </a:endParaRPr>
          </a:p>
          <a:p>
            <a:r>
              <a:rPr lang="fr-FR" sz="2000" dirty="0" smtClean="0">
                <a:solidFill>
                  <a:schemeClr val="bg1"/>
                </a:solidFill>
              </a:rPr>
              <a:t>DIFFUSION DE MODELES DANS TOUT</a:t>
            </a:r>
            <a:br>
              <a:rPr lang="fr-FR" sz="2000" dirty="0" smtClean="0">
                <a:solidFill>
                  <a:schemeClr val="bg1"/>
                </a:solidFill>
              </a:rPr>
            </a:br>
            <a:r>
              <a:rPr lang="fr-FR" sz="2000" dirty="0" smtClean="0">
                <a:solidFill>
                  <a:schemeClr val="bg1"/>
                </a:solidFill>
              </a:rPr>
              <a:t>L’EMPIRE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9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48" y="0"/>
            <a:ext cx="8135303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9512" y="47667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L’ARCHITECTE AU MOYEN AGE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9512" y="55172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Cathédrale de Chartres XIIIe siècle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Charlemagne bâtisseur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58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47667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L’ARCHITECTE AU HAUT MOYEN AGE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251520" y="1268760"/>
            <a:ext cx="878497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Ve SIECLE : CHUTE DE L’EMPIRE ROMAIN (476)</a:t>
            </a:r>
          </a:p>
          <a:p>
            <a:pPr>
              <a:lnSpc>
                <a:spcPct val="200000"/>
              </a:lnSpc>
            </a:pPr>
            <a:r>
              <a:rPr lang="fr-FR" dirty="0"/>
              <a:t>	</a:t>
            </a:r>
            <a:r>
              <a:rPr lang="fr-FR" dirty="0" smtClean="0"/>
              <a:t>DECLIN DES VILLES</a:t>
            </a:r>
          </a:p>
          <a:p>
            <a:pPr>
              <a:lnSpc>
                <a:spcPct val="200000"/>
              </a:lnSpc>
            </a:pPr>
            <a:r>
              <a:rPr lang="fr-FR" dirty="0"/>
              <a:t>	</a:t>
            </a:r>
            <a:r>
              <a:rPr lang="fr-FR" dirty="0" smtClean="0"/>
              <a:t>CRISE DE L’ARCHITECTURE</a:t>
            </a:r>
          </a:p>
          <a:p>
            <a:pPr>
              <a:lnSpc>
                <a:spcPct val="200000"/>
              </a:lnSpc>
            </a:pPr>
            <a:r>
              <a:rPr lang="fr-FR" dirty="0"/>
              <a:t>	</a:t>
            </a:r>
            <a:r>
              <a:rPr lang="fr-FR" dirty="0" smtClean="0"/>
              <a:t>MAIN MISE PROGRESSIVE DES AUTORITES RELIGIEUSES SUR LES 	ARTS – Effacement des grandes personnalités </a:t>
            </a:r>
            <a:r>
              <a:rPr lang="fr-FR" dirty="0" smtClean="0"/>
              <a:t>architecturales</a:t>
            </a:r>
            <a:endParaRPr lang="fr-FR" dirty="0" smtClean="0"/>
          </a:p>
          <a:p>
            <a:pPr>
              <a:lnSpc>
                <a:spcPct val="200000"/>
              </a:lnSpc>
            </a:pPr>
            <a:r>
              <a:rPr lang="fr-FR" dirty="0" smtClean="0"/>
              <a:t>	MULTIPLICATION DES EXPRESSIONS POUR DESIGNER L’ARCHITECTE:</a:t>
            </a:r>
          </a:p>
          <a:p>
            <a:r>
              <a:rPr lang="fr-FR" dirty="0" smtClean="0"/>
              <a:t>	-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ARCHITECTUS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- MAGISTER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- MAGISTER FABRICAE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- MAGISTER OPERIS</a:t>
            </a:r>
            <a:b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	- PROTOMAGISTER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- FABRICATOR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- INGENIATOR</a:t>
            </a:r>
          </a:p>
        </p:txBody>
      </p:sp>
    </p:spTree>
    <p:extLst>
      <p:ext uri="{BB962C8B-B14F-4D97-AF65-F5344CB8AC3E}">
        <p14:creationId xmlns:p14="http://schemas.microsoft.com/office/powerpoint/2010/main" val="32889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47667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L’ARCHITECTE AU MOYEN AGE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971600" y="126876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VIIème SIECLE EMERGENCE DES CORPORATIONS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4" y="1968515"/>
            <a:ext cx="4492340" cy="29726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709" y="1962785"/>
            <a:ext cx="4433291" cy="297265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71600" y="5013176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Évangéliaire d’Ebbon – Vers 820 – Figures de charpentier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411760" y="5454515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SPECIALISATION PROFESSIONNELLES</a:t>
            </a:r>
          </a:p>
          <a:p>
            <a:pPr algn="ctr"/>
            <a:r>
              <a:rPr lang="fr-FR" dirty="0" smtClean="0"/>
              <a:t>ANONYMAT DES CONCEPTEURS</a:t>
            </a:r>
          </a:p>
          <a:p>
            <a:pPr algn="ctr"/>
            <a:r>
              <a:rPr lang="fr-FR" dirty="0" smtClean="0"/>
              <a:t>ROLE DES COMMANDITAIRES SUPERVISEURS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7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1110931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illard de Honnecourt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88768" y="476672"/>
            <a:ext cx="190371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988768" y="3078113"/>
            <a:ext cx="2155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Villard de </a:t>
            </a:r>
            <a:r>
              <a:rPr lang="fr-FR" dirty="0" err="1" smtClean="0">
                <a:solidFill>
                  <a:schemeClr val="bg1"/>
                </a:solidFill>
              </a:rPr>
              <a:t>Honnecourt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(1200-1250)  Autoportrait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s://images-na.ssl-images-amazon.com/images/I/51FNW6VRAEL._SX352_BO1,204,203,200_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476673"/>
            <a:ext cx="1944216" cy="2603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3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31" y="0"/>
            <a:ext cx="9192543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51520" y="5517232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Abbé Suger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Basilique de 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Saint-Denis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XIIe-XVIIIe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1413" y="477459"/>
            <a:ext cx="1938048" cy="237547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266" y="477459"/>
            <a:ext cx="5340997" cy="611989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215643" y="5576266"/>
            <a:ext cx="2088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Abbé </a:t>
            </a:r>
            <a:r>
              <a:rPr lang="fr-FR" dirty="0">
                <a:solidFill>
                  <a:schemeClr val="bg1"/>
                </a:solidFill>
              </a:rPr>
              <a:t>S</a:t>
            </a:r>
            <a:r>
              <a:rPr lang="fr-FR" dirty="0" smtClean="0">
                <a:solidFill>
                  <a:schemeClr val="bg1"/>
                </a:solidFill>
              </a:rPr>
              <a:t>uger par Juste d’Egmont XVIIe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948264" y="2924944"/>
            <a:ext cx="20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Abbé </a:t>
            </a:r>
            <a:r>
              <a:rPr lang="fr-FR" dirty="0">
                <a:solidFill>
                  <a:schemeClr val="bg1"/>
                </a:solidFill>
              </a:rPr>
              <a:t>S</a:t>
            </a:r>
            <a:r>
              <a:rPr lang="fr-FR" dirty="0" smtClean="0">
                <a:solidFill>
                  <a:schemeClr val="bg1"/>
                </a:solidFill>
              </a:rPr>
              <a:t>uger Vitrail du XIXe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1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436096" y="6021288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Miniature du XIIIe siècle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22324"/>
            <a:ext cx="5114925" cy="6657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5580112" y="54868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GLORIFIER L’OEUVRE DE DIEU</a:t>
            </a:r>
          </a:p>
          <a:p>
            <a:r>
              <a:rPr lang="fr-FR" dirty="0" smtClean="0"/>
              <a:t>PLUS QUE CELLE DU BATISSEUR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533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8000"/>
            <a:ext cx="9144000" cy="381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170907"/>
            <a:ext cx="3600400" cy="284797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3528" y="54868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Abbaye cistercienne  du Thoronet </a:t>
            </a:r>
          </a:p>
          <a:p>
            <a:r>
              <a:rPr lang="fr-FR" dirty="0" smtClean="0"/>
              <a:t>XIIe siècle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81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16" y="188640"/>
            <a:ext cx="4104456" cy="241640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762250"/>
            <a:ext cx="9144001" cy="409575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16016" y="476672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ENSEMBLE FUNERAIRE DU ROI DJESER A SAQQARAH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738836" y="1958711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Chapelle de la cour </a:t>
            </a:r>
            <a:r>
              <a:rPr lang="fr-FR" dirty="0" err="1" smtClean="0">
                <a:solidFill>
                  <a:schemeClr val="bg1"/>
                </a:solidFill>
              </a:rPr>
              <a:t>Heb-Seb</a:t>
            </a:r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Début de la IIIe dynastie (-2700-2620)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6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815"/>
            <a:ext cx="9144000" cy="6868815"/>
          </a:xfrm>
          <a:prstGeom prst="rect">
            <a:avLst/>
          </a:prstGeom>
        </p:spPr>
      </p:pic>
      <p:pic>
        <p:nvPicPr>
          <p:cNvPr id="2" name="Picture 6" descr="Pouillon Pierre Sauvage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84274"/>
            <a:ext cx="1693863" cy="2852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5492055" y="584274"/>
            <a:ext cx="165735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altLang="fr-FR" sz="1400" dirty="0" smtClean="0">
                <a:solidFill>
                  <a:schemeClr val="bg1"/>
                </a:solidFill>
              </a:rPr>
              <a:t>Fernand Pouillon</a:t>
            </a:r>
          </a:p>
          <a:p>
            <a:pPr algn="r" eaLnBrk="1" hangingPunct="1">
              <a:spcBef>
                <a:spcPct val="50000"/>
              </a:spcBef>
            </a:pPr>
            <a:r>
              <a:rPr lang="fr-FR" altLang="fr-FR" sz="1400" dirty="0" smtClean="0">
                <a:solidFill>
                  <a:schemeClr val="bg1"/>
                </a:solidFill>
              </a:rPr>
              <a:t>Le </a:t>
            </a:r>
            <a:r>
              <a:rPr lang="fr-FR" altLang="fr-FR" sz="1400" dirty="0">
                <a:solidFill>
                  <a:schemeClr val="bg1"/>
                </a:solidFill>
              </a:rPr>
              <a:t>Seuil, 1964</a:t>
            </a:r>
            <a:br>
              <a:rPr lang="fr-FR" altLang="fr-FR" sz="1400" dirty="0">
                <a:solidFill>
                  <a:schemeClr val="bg1"/>
                </a:solidFill>
              </a:rPr>
            </a:br>
            <a:r>
              <a:rPr lang="fr-FR" altLang="fr-FR" sz="1400" dirty="0">
                <a:solidFill>
                  <a:schemeClr val="bg1"/>
                </a:solidFill>
              </a:rPr>
              <a:t>Prix des deux Magots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79512" y="476672"/>
            <a:ext cx="6408737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dirty="0">
                <a:solidFill>
                  <a:schemeClr val="bg1"/>
                </a:solidFill>
              </a:rPr>
              <a:t>« </a:t>
            </a:r>
            <a:r>
              <a:rPr lang="fr-FR" altLang="fr-FR" i="1" dirty="0">
                <a:solidFill>
                  <a:schemeClr val="bg1"/>
                </a:solidFill>
              </a:rPr>
              <a:t>Il nous appartient, à nous </a:t>
            </a:r>
            <a:r>
              <a:rPr lang="fr-FR" altLang="fr-FR" i="1" dirty="0" smtClean="0">
                <a:solidFill>
                  <a:schemeClr val="bg1"/>
                </a:solidFill>
              </a:rPr>
              <a:t>maîtres </a:t>
            </a:r>
            <a:r>
              <a:rPr lang="fr-FR" altLang="fr-FR" i="1" dirty="0">
                <a:solidFill>
                  <a:schemeClr val="bg1"/>
                </a:solidFill>
              </a:rPr>
              <a:t>d’œuvres, </a:t>
            </a:r>
            <a:endParaRPr lang="fr-FR" altLang="fr-FR" i="1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i="1" dirty="0" smtClean="0">
                <a:solidFill>
                  <a:schemeClr val="bg1"/>
                </a:solidFill>
              </a:rPr>
              <a:t>de </a:t>
            </a:r>
            <a:r>
              <a:rPr lang="fr-FR" altLang="fr-FR" i="1" dirty="0">
                <a:solidFill>
                  <a:schemeClr val="bg1"/>
                </a:solidFill>
              </a:rPr>
              <a:t>créer ce </a:t>
            </a:r>
            <a:r>
              <a:rPr lang="fr-FR" altLang="fr-FR" i="1" dirty="0" smtClean="0">
                <a:solidFill>
                  <a:schemeClr val="bg1"/>
                </a:solidFill>
              </a:rPr>
              <a:t>qui </a:t>
            </a:r>
            <a:r>
              <a:rPr lang="fr-FR" altLang="fr-FR" i="1" dirty="0">
                <a:solidFill>
                  <a:schemeClr val="bg1"/>
                </a:solidFill>
              </a:rPr>
              <a:t>est préalable,</a:t>
            </a:r>
            <a:br>
              <a:rPr lang="fr-FR" altLang="fr-FR" i="1" dirty="0">
                <a:solidFill>
                  <a:schemeClr val="bg1"/>
                </a:solidFill>
              </a:rPr>
            </a:br>
            <a:r>
              <a:rPr lang="fr-FR" altLang="fr-FR" i="1" dirty="0">
                <a:solidFill>
                  <a:schemeClr val="bg1"/>
                </a:solidFill>
              </a:rPr>
              <a:t>de précéder l’image</a:t>
            </a:r>
            <a:r>
              <a:rPr lang="fr-FR" altLang="fr-FR" i="1" dirty="0" smtClean="0">
                <a:solidFill>
                  <a:schemeClr val="bg1"/>
                </a:solidFill>
              </a:rPr>
              <a:t>, de </a:t>
            </a:r>
            <a:r>
              <a:rPr lang="fr-FR" altLang="fr-FR" i="1" dirty="0">
                <a:solidFill>
                  <a:schemeClr val="bg1"/>
                </a:solidFill>
              </a:rPr>
              <a:t>vivre dans le plan,</a:t>
            </a:r>
            <a:br>
              <a:rPr lang="fr-FR" altLang="fr-FR" i="1" dirty="0">
                <a:solidFill>
                  <a:schemeClr val="bg1"/>
                </a:solidFill>
              </a:rPr>
            </a:br>
            <a:r>
              <a:rPr lang="fr-FR" altLang="fr-FR" i="1" dirty="0">
                <a:solidFill>
                  <a:schemeClr val="bg1"/>
                </a:solidFill>
              </a:rPr>
              <a:t>de nous y installer</a:t>
            </a:r>
            <a:r>
              <a:rPr lang="fr-FR" altLang="fr-FR" i="1" dirty="0" smtClean="0">
                <a:solidFill>
                  <a:schemeClr val="bg1"/>
                </a:solidFill>
              </a:rPr>
              <a:t>, d’y </a:t>
            </a:r>
            <a:r>
              <a:rPr lang="fr-FR" altLang="fr-FR" i="1" dirty="0">
                <a:solidFill>
                  <a:schemeClr val="bg1"/>
                </a:solidFill>
              </a:rPr>
              <a:t>transporter notre lit,</a:t>
            </a:r>
            <a:br>
              <a:rPr lang="fr-FR" altLang="fr-FR" i="1" dirty="0">
                <a:solidFill>
                  <a:schemeClr val="bg1"/>
                </a:solidFill>
              </a:rPr>
            </a:br>
            <a:r>
              <a:rPr lang="fr-FR" altLang="fr-FR" i="1" dirty="0">
                <a:solidFill>
                  <a:schemeClr val="bg1"/>
                </a:solidFill>
              </a:rPr>
              <a:t>de renverser les </a:t>
            </a:r>
            <a:r>
              <a:rPr lang="fr-FR" altLang="fr-FR" i="1" dirty="0" err="1" smtClean="0">
                <a:solidFill>
                  <a:schemeClr val="bg1"/>
                </a:solidFill>
              </a:rPr>
              <a:t>murs,de</a:t>
            </a:r>
            <a:r>
              <a:rPr lang="fr-FR" altLang="fr-FR" i="1" dirty="0" smtClean="0">
                <a:solidFill>
                  <a:schemeClr val="bg1"/>
                </a:solidFill>
              </a:rPr>
              <a:t> </a:t>
            </a:r>
            <a:r>
              <a:rPr lang="fr-FR" altLang="fr-FR" i="1" dirty="0">
                <a:solidFill>
                  <a:schemeClr val="bg1"/>
                </a:solidFill>
              </a:rPr>
              <a:t>remuer les blocs les plus pesants,</a:t>
            </a:r>
            <a:br>
              <a:rPr lang="fr-FR" altLang="fr-FR" i="1" dirty="0">
                <a:solidFill>
                  <a:schemeClr val="bg1"/>
                </a:solidFill>
              </a:rPr>
            </a:br>
            <a:r>
              <a:rPr lang="fr-FR" altLang="fr-FR" i="1" dirty="0">
                <a:solidFill>
                  <a:schemeClr val="bg1"/>
                </a:solidFill>
              </a:rPr>
              <a:t>de défier l’équilibre de la pesanteur,</a:t>
            </a:r>
            <a:br>
              <a:rPr lang="fr-FR" altLang="fr-FR" i="1" dirty="0">
                <a:solidFill>
                  <a:schemeClr val="bg1"/>
                </a:solidFill>
              </a:rPr>
            </a:br>
            <a:r>
              <a:rPr lang="fr-FR" altLang="fr-FR" i="1" dirty="0">
                <a:solidFill>
                  <a:schemeClr val="bg1"/>
                </a:solidFill>
              </a:rPr>
              <a:t>de prévoir les rotations, </a:t>
            </a:r>
            <a:br>
              <a:rPr lang="fr-FR" altLang="fr-FR" i="1" dirty="0">
                <a:solidFill>
                  <a:schemeClr val="bg1"/>
                </a:solidFill>
              </a:rPr>
            </a:br>
            <a:r>
              <a:rPr lang="fr-FR" altLang="fr-FR" i="1" dirty="0">
                <a:solidFill>
                  <a:schemeClr val="bg1"/>
                </a:solidFill>
              </a:rPr>
              <a:t>les retournements, </a:t>
            </a:r>
            <a:br>
              <a:rPr lang="fr-FR" altLang="fr-FR" i="1" dirty="0">
                <a:solidFill>
                  <a:schemeClr val="bg1"/>
                </a:solidFill>
              </a:rPr>
            </a:br>
            <a:r>
              <a:rPr lang="fr-FR" altLang="fr-FR" i="1" dirty="0">
                <a:solidFill>
                  <a:schemeClr val="bg1"/>
                </a:solidFill>
              </a:rPr>
              <a:t>la vitesse des images </a:t>
            </a:r>
            <a:br>
              <a:rPr lang="fr-FR" altLang="fr-FR" i="1" dirty="0">
                <a:solidFill>
                  <a:schemeClr val="bg1"/>
                </a:solidFill>
              </a:rPr>
            </a:br>
            <a:r>
              <a:rPr lang="fr-FR" altLang="fr-FR" i="1" dirty="0">
                <a:solidFill>
                  <a:schemeClr val="bg1"/>
                </a:solidFill>
              </a:rPr>
              <a:t>et l’immobilité relative</a:t>
            </a:r>
            <a:r>
              <a:rPr lang="fr-FR" altLang="fr-FR" dirty="0">
                <a:solidFill>
                  <a:schemeClr val="bg1"/>
                </a:solidFill>
              </a:rPr>
              <a:t> »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dirty="0">
                <a:solidFill>
                  <a:schemeClr val="bg1"/>
                </a:solidFill>
              </a:rPr>
              <a:t>Guillaume Balz, </a:t>
            </a:r>
            <a:r>
              <a:rPr lang="fr-FR" altLang="fr-FR" dirty="0" smtClean="0">
                <a:solidFill>
                  <a:schemeClr val="bg1"/>
                </a:solidFill>
              </a:rPr>
              <a:t>1161</a:t>
            </a:r>
            <a:br>
              <a:rPr lang="fr-FR" altLang="fr-FR" dirty="0" smtClean="0">
                <a:solidFill>
                  <a:schemeClr val="bg1"/>
                </a:solidFill>
              </a:rPr>
            </a:br>
            <a:r>
              <a:rPr lang="fr-FR" altLang="fr-FR" dirty="0" smtClean="0">
                <a:solidFill>
                  <a:schemeClr val="bg1"/>
                </a:solidFill>
              </a:rPr>
              <a:t>Récit de Fernand Pouillon</a:t>
            </a:r>
            <a:r>
              <a:rPr lang="fr-FR" altLang="fr-FR" dirty="0" smtClean="0"/>
              <a:t> </a:t>
            </a: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9527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1"/>
          <p:cNvSpPr txBox="1">
            <a:spLocks noChangeArrowheads="1"/>
          </p:cNvSpPr>
          <p:nvPr/>
        </p:nvSpPr>
        <p:spPr bwMode="auto">
          <a:xfrm>
            <a:off x="1569674" y="6273700"/>
            <a:ext cx="55768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400" dirty="0"/>
              <a:t>Fernand Pouillon 1912-1986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411760" y="5818948"/>
            <a:ext cx="6732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Bibliothèque de l’Université Saint-Charles de Marseille, 1950-1954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027"/>
            <a:ext cx="9144000" cy="5142857"/>
          </a:xfrm>
          <a:prstGeom prst="rect">
            <a:avLst/>
          </a:prstGeom>
        </p:spPr>
      </p:pic>
      <p:pic>
        <p:nvPicPr>
          <p:cNvPr id="9" name="Picture 2" descr="Vers 1950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679"/>
          <a:stretch/>
        </p:blipFill>
        <p:spPr bwMode="auto">
          <a:xfrm>
            <a:off x="251520" y="3306291"/>
            <a:ext cx="1318154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79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9392"/>
            <a:ext cx="9361040" cy="695739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228184" y="558924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bg1"/>
                </a:solidFill>
              </a:rPr>
              <a:t>Le Corbusier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Couvent de la Tourette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err="1" smtClean="0">
                <a:solidFill>
                  <a:schemeClr val="bg1"/>
                </a:solidFill>
              </a:rPr>
              <a:t>Eveux</a:t>
            </a:r>
            <a:r>
              <a:rPr lang="fr-FR" dirty="0" smtClean="0">
                <a:solidFill>
                  <a:schemeClr val="bg1"/>
                </a:solidFill>
              </a:rPr>
              <a:t>-sur-</a:t>
            </a:r>
            <a:r>
              <a:rPr lang="fr-FR" dirty="0" err="1" smtClean="0">
                <a:solidFill>
                  <a:schemeClr val="bg1"/>
                </a:solidFill>
              </a:rPr>
              <a:t>Arbresle</a:t>
            </a:r>
            <a:r>
              <a:rPr lang="fr-FR" dirty="0" smtClean="0">
                <a:solidFill>
                  <a:schemeClr val="bg1"/>
                </a:solidFill>
              </a:rPr>
              <a:t> 1957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6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815"/>
            <a:ext cx="9144000" cy="686881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572000" y="548680"/>
            <a:ext cx="424847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ARCHITECTE BATISSEUR</a:t>
            </a:r>
          </a:p>
          <a:p>
            <a:r>
              <a:rPr lang="fr-FR" sz="2000" dirty="0" smtClean="0">
                <a:solidFill>
                  <a:schemeClr val="bg1"/>
                </a:solidFill>
              </a:rPr>
              <a:t>MAITRE D’OEUVRE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algn="r">
              <a:lnSpc>
                <a:spcPct val="200000"/>
              </a:lnSpc>
            </a:pPr>
            <a:r>
              <a:rPr lang="fr-FR" dirty="0" smtClean="0">
                <a:solidFill>
                  <a:schemeClr val="bg1"/>
                </a:solidFill>
              </a:rPr>
              <a:t>CONCOIT L’OEUVRE</a:t>
            </a:r>
          </a:p>
          <a:p>
            <a:pPr algn="r">
              <a:lnSpc>
                <a:spcPct val="200000"/>
              </a:lnSpc>
            </a:pPr>
            <a:r>
              <a:rPr lang="fr-FR" dirty="0" smtClean="0">
                <a:solidFill>
                  <a:schemeClr val="bg1"/>
                </a:solidFill>
              </a:rPr>
              <a:t>LA DESSINE</a:t>
            </a:r>
          </a:p>
          <a:p>
            <a:pPr algn="r">
              <a:lnSpc>
                <a:spcPct val="200000"/>
              </a:lnSpc>
            </a:pPr>
            <a:r>
              <a:rPr lang="fr-FR" dirty="0" smtClean="0">
                <a:solidFill>
                  <a:schemeClr val="bg1"/>
                </a:solidFill>
              </a:rPr>
              <a:t>DIRIGE LE CHANTIER</a:t>
            </a:r>
          </a:p>
          <a:p>
            <a:pPr algn="r">
              <a:lnSpc>
                <a:spcPct val="200000"/>
              </a:lnSpc>
            </a:pPr>
            <a:r>
              <a:rPr lang="fr-FR" dirty="0" smtClean="0">
                <a:solidFill>
                  <a:schemeClr val="bg1"/>
                </a:solidFill>
              </a:rPr>
              <a:t>SURVEILLE LES OUVRIERS</a:t>
            </a:r>
          </a:p>
          <a:p>
            <a:pPr algn="r">
              <a:lnSpc>
                <a:spcPct val="200000"/>
              </a:lnSpc>
            </a:pPr>
            <a:r>
              <a:rPr lang="fr-FR" dirty="0" smtClean="0">
                <a:solidFill>
                  <a:schemeClr val="bg1"/>
                </a:solidFill>
              </a:rPr>
              <a:t>RECHERCHE LES MATERIAUX</a:t>
            </a:r>
          </a:p>
          <a:p>
            <a:r>
              <a:rPr lang="fr-FR" sz="2000" dirty="0" smtClean="0">
                <a:solidFill>
                  <a:schemeClr val="bg1"/>
                </a:solidFill>
              </a:rPr>
              <a:t> 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9" y="0"/>
            <a:ext cx="4129252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1198493"/>
            <a:ext cx="4561001" cy="345638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155519" y="6021288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Pierre Tombale de Hugues </a:t>
            </a:r>
            <a:r>
              <a:rPr lang="fr-FR" dirty="0" err="1" smtClean="0"/>
              <a:t>Libergier</a:t>
            </a:r>
            <a:r>
              <a:rPr lang="fr-FR" dirty="0" smtClean="0"/>
              <a:t> (?-1263)</a:t>
            </a:r>
          </a:p>
          <a:p>
            <a:r>
              <a:rPr lang="fr-FR" dirty="0" smtClean="0"/>
              <a:t>Architecte de Saint-</a:t>
            </a:r>
            <a:r>
              <a:rPr lang="fr-FR" dirty="0" err="1" smtClean="0"/>
              <a:t>Niçaise</a:t>
            </a:r>
            <a:r>
              <a:rPr lang="fr-FR" dirty="0" smtClean="0"/>
              <a:t> de Reims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283968" y="332656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UNE MEILLEURE RECONNAISSANCE SOCIALE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068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9" y="0"/>
            <a:ext cx="4129252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283968" y="332656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UNE MEILLEURE RECONNAISSANCE SOCIALE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1250950"/>
            <a:ext cx="4584700" cy="435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0" y="0"/>
            <a:ext cx="4129252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0" y="0"/>
            <a:ext cx="4129252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0" y="0"/>
            <a:ext cx="4129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0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968" y="260648"/>
            <a:ext cx="4556142" cy="626469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79512" y="47667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UN PROCESSUS DE PROJET PAR IMITATION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323528" y="1268760"/>
            <a:ext cx="410445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/>
              <a:t>« L’imitation des édifices déjà construits a été une des méthodes de travail les plus fréquents pendant le Moyen-Âge. On a construit sur le modèle de telle ou telle église célèbre, et c’est de cette manière que sont nées, surtout avant le gothique, tant d’écoles régionales. »</a:t>
            </a:r>
            <a:endParaRPr lang="fr-FR" sz="2000" dirty="0"/>
          </a:p>
          <a:p>
            <a:r>
              <a:rPr lang="fr-FR" sz="1400" dirty="0" smtClean="0"/>
              <a:t>Pierre du Colombiers, Les chantiers des cathédrales, Paris, 1982, p.69.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594928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Eglise</a:t>
            </a:r>
            <a:r>
              <a:rPr lang="fr-FR" dirty="0" smtClean="0"/>
              <a:t> du </a:t>
            </a:r>
            <a:r>
              <a:rPr lang="fr-FR" dirty="0" err="1" smtClean="0"/>
              <a:t>Saint-Sépulchre</a:t>
            </a:r>
            <a:r>
              <a:rPr lang="fr-FR" dirty="0" smtClean="0"/>
              <a:t> – IVe siècle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79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45499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7896" y="156046"/>
            <a:ext cx="2223221" cy="30569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7" y="289767"/>
            <a:ext cx="1482357" cy="29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infrancia.org/parigi/paris/photos-paris-08-2010/images/notredamediparigi_888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07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Notre-Dame pla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1556790"/>
            <a:ext cx="1844905" cy="475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736246" y="2809671"/>
            <a:ext cx="244951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solidFill>
                  <a:schemeClr val="tx1"/>
                </a:solidFill>
              </a:rPr>
              <a:t>Jean de Chelles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solidFill>
                  <a:schemeClr val="tx1"/>
                </a:solidFill>
              </a:rPr>
              <a:t>Pierre de Montreuil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solidFill>
                  <a:schemeClr val="tx1"/>
                </a:solidFill>
              </a:rPr>
              <a:t>Jean Ravy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solidFill>
                  <a:schemeClr val="tx1"/>
                </a:solidFill>
              </a:rPr>
              <a:t>Jean Le Bouteiller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solidFill>
                  <a:schemeClr val="tx1"/>
                </a:solidFill>
              </a:rPr>
              <a:t>Raymond du Temple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682041" y="1412776"/>
            <a:ext cx="24102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solidFill>
                  <a:schemeClr val="tx1"/>
                </a:solidFill>
              </a:rPr>
              <a:t>NOTRE-DAME DE PARIS 1163-1363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759091" y="159897"/>
            <a:ext cx="4077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LA TEMPORALITE DU PROJET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263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5292080" cy="686307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615608" y="476672"/>
            <a:ext cx="35283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L’ARCHITECTE  A LA RENAISSANCE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/>
                </a:solidFill>
              </a:rPr>
              <a:t>	</a:t>
            </a:r>
            <a:r>
              <a:rPr lang="fr-FR" sz="2000" dirty="0" smtClean="0">
                <a:solidFill>
                  <a:schemeClr val="bg1"/>
                </a:solidFill>
              </a:rPr>
              <a:t>HUMAMISTE</a:t>
            </a:r>
          </a:p>
          <a:p>
            <a:pPr>
              <a:lnSpc>
                <a:spcPct val="200000"/>
              </a:lnSpc>
            </a:pPr>
            <a:r>
              <a:rPr lang="fr-FR" sz="2000" dirty="0" smtClean="0">
                <a:solidFill>
                  <a:schemeClr val="bg1"/>
                </a:solidFill>
              </a:rPr>
              <a:t>	ARTISTE</a:t>
            </a:r>
          </a:p>
          <a:p>
            <a:pPr>
              <a:lnSpc>
                <a:spcPct val="200000"/>
              </a:lnSpc>
            </a:pPr>
            <a:r>
              <a:rPr lang="fr-FR" sz="2000" dirty="0" smtClean="0">
                <a:solidFill>
                  <a:schemeClr val="bg1"/>
                </a:solidFill>
              </a:rPr>
              <a:t>	INTELLECTUEL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436096" y="5301208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Domenico </a:t>
            </a:r>
            <a:r>
              <a:rPr lang="fr-FR" dirty="0" err="1" smtClean="0">
                <a:solidFill>
                  <a:schemeClr val="bg1"/>
                </a:solidFill>
              </a:rPr>
              <a:t>Cresti</a:t>
            </a:r>
            <a:r>
              <a:rPr lang="fr-FR" dirty="0" smtClean="0">
                <a:solidFill>
                  <a:schemeClr val="bg1"/>
                </a:solidFill>
              </a:rPr>
              <a:t> da </a:t>
            </a:r>
            <a:r>
              <a:rPr lang="fr-FR" dirty="0" err="1" smtClean="0">
                <a:solidFill>
                  <a:schemeClr val="bg1"/>
                </a:solidFill>
              </a:rPr>
              <a:t>Passignano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Michel Ange présentant sa maquette  de Saint-Pierre de Rome au pape Jules II, 1616-1618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1" y="0"/>
            <a:ext cx="913507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195736" y="5733256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Sakkarah – Pyramide à degré du roi </a:t>
            </a:r>
            <a:r>
              <a:rPr lang="fr-FR" dirty="0" err="1" smtClean="0"/>
              <a:t>Djeser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XXVIème siècle </a:t>
            </a:r>
            <a:r>
              <a:rPr lang="fr-FR" dirty="0" err="1" smtClean="0"/>
              <a:t>ac.J</a:t>
            </a:r>
            <a:r>
              <a:rPr lang="fr-FR" dirty="0" smtClean="0"/>
              <a:t>.-C.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593918"/>
            <a:ext cx="2592288" cy="355599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843808" y="593918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Imhotep</a:t>
            </a:r>
            <a:br>
              <a:rPr lang="fr-FR" sz="2000" dirty="0" smtClean="0">
                <a:solidFill>
                  <a:schemeClr val="bg1"/>
                </a:solidFill>
              </a:rPr>
            </a:br>
            <a:r>
              <a:rPr lang="fr-FR" sz="2000" dirty="0" smtClean="0">
                <a:solidFill>
                  <a:schemeClr val="bg1"/>
                </a:solidFill>
              </a:rPr>
              <a:t>Statue au musée du Louvre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6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79388" y="555700"/>
            <a:ext cx="5905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RINASCITA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538932" y="1674058"/>
            <a:ext cx="35290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Apparition du terme au XVème sous la plume des humanistes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538932" y="2531308"/>
            <a:ext cx="35290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Réaction au gothique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38932" y="3107570"/>
            <a:ext cx="35290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 d’identité</a:t>
            </a:r>
            <a:endParaRPr lang="fr-FR" altLang="fr-F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538932" y="3604954"/>
            <a:ext cx="35290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>Sciences et arts indissocialbles</a:t>
            </a:r>
            <a:endParaRPr lang="fr-FR" altLang="fr-FR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1" name="Picture 12" descr="Florence D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3" y="0"/>
            <a:ext cx="5004048" cy="695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59533" y="594928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F</a:t>
            </a:r>
            <a:r>
              <a:rPr lang="fr-FR" dirty="0" smtClean="0"/>
              <a:t>ilippo  Brunelleschi</a:t>
            </a:r>
          </a:p>
          <a:p>
            <a:pPr algn="r"/>
            <a:r>
              <a:rPr lang="fr-FR" dirty="0" smtClean="0"/>
              <a:t>Dôme de la Cathédrale de Florence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0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73" grpId="0"/>
      <p:bldP spid="7174" grpId="0"/>
      <p:bldP spid="717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79388" y="555700"/>
            <a:ext cx="5905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RINASCITA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59533" y="594928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F</a:t>
            </a:r>
            <a:r>
              <a:rPr lang="fr-FR" dirty="0" smtClean="0"/>
              <a:t>ilippo  Brunelleschi</a:t>
            </a:r>
          </a:p>
          <a:p>
            <a:pPr algn="r"/>
            <a:r>
              <a:rPr lang="fr-FR" dirty="0" smtClean="0"/>
              <a:t>Dôme de la Cathédrale de Florence</a:t>
            </a:r>
            <a:endParaRPr lang="fr-FR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79388" y="1608113"/>
            <a:ext cx="35290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Quatre facteurs :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5288" y="2263750"/>
            <a:ext cx="35290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</a:t>
            </a:r>
            <a:r>
              <a:rPr lang="fr-FR" alt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</a:t>
            </a:r>
            <a:r>
              <a:rPr lang="fr-FR" altLang="fr-F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Italianita</a:t>
            </a:r>
            <a:r>
              <a:rPr lang="fr-FR" alt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Romana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95288" y="3047975"/>
            <a:ext cx="35290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de la science expérimentale</a:t>
            </a:r>
            <a:endParaRPr lang="fr-FR" altLang="fr-FR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95288" y="3925863"/>
            <a:ext cx="35290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>Emergence  de nouvelles structures de création</a:t>
            </a:r>
            <a:endParaRPr lang="fr-FR" altLang="fr-FR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95288" y="4862488"/>
            <a:ext cx="35290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Intense activité éditoriale</a:t>
            </a:r>
            <a:endParaRPr lang="fr-FR" altLang="fr-FR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2" descr="Florence D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3" y="0"/>
            <a:ext cx="5004048" cy="695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2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179388" y="476250"/>
            <a:ext cx="5905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/>
              <a:t>L’ITALIE AU XVème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9388" y="1196975"/>
            <a:ext cx="3529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/>
              <a:t>Pays divisé</a:t>
            </a: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179388" y="1909763"/>
            <a:ext cx="35290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/>
              <a:t>Sentiment de romanité</a:t>
            </a:r>
          </a:p>
        </p:txBody>
      </p:sp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179388" y="2630488"/>
            <a:ext cx="35290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/>
              <a:t>Retour des papes à Rome en 1420 après le schisme de 1378</a:t>
            </a:r>
            <a:endParaRPr lang="fr-FR" altLang="fr-FR" i="1"/>
          </a:p>
        </p:txBody>
      </p:sp>
      <p:pic>
        <p:nvPicPr>
          <p:cNvPr id="7174" name="Picture 8" descr="Palais_des_papes_Avign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1275" y="549275"/>
            <a:ext cx="50419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Text Box 9"/>
          <p:cNvSpPr txBox="1">
            <a:spLocks noChangeArrowheads="1"/>
          </p:cNvSpPr>
          <p:nvPr/>
        </p:nvSpPr>
        <p:spPr bwMode="auto">
          <a:xfrm>
            <a:off x="3851275" y="3860800"/>
            <a:ext cx="4968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1400"/>
              <a:t>Papauté à Avignon 1309-1420</a:t>
            </a:r>
          </a:p>
        </p:txBody>
      </p:sp>
      <p:pic>
        <p:nvPicPr>
          <p:cNvPr id="7176" name="Picture 10" descr="Bicci di Lorenzo Martin V en 142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429000"/>
            <a:ext cx="22288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 Box 11"/>
          <p:cNvSpPr txBox="1">
            <a:spLocks noChangeArrowheads="1"/>
          </p:cNvSpPr>
          <p:nvPr/>
        </p:nvSpPr>
        <p:spPr bwMode="auto">
          <a:xfrm>
            <a:off x="2484438" y="5734050"/>
            <a:ext cx="5329237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1400"/>
              <a:t>Consécration de San Egidio par le papre Martin V en 1420.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1400"/>
              <a:t>Bicci di Lorenzo, Florence</a:t>
            </a:r>
          </a:p>
        </p:txBody>
      </p:sp>
    </p:spTree>
    <p:extLst>
      <p:ext uri="{BB962C8B-B14F-4D97-AF65-F5344CB8AC3E}">
        <p14:creationId xmlns:p14="http://schemas.microsoft.com/office/powerpoint/2010/main" val="128549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79388" y="476250"/>
            <a:ext cx="59055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L’ITALIE AU XVème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79388" y="1196975"/>
            <a:ext cx="352901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Rivalité de </a:t>
            </a:r>
            <a:r>
              <a:rPr lang="fr-FR" altLang="fr-FR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grands états :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L’État 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Lombard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L’État 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Florentin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L’État 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Vénitien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L’État 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Papal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L’État 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Napolitain</a:t>
            </a:r>
          </a:p>
        </p:txBody>
      </p:sp>
      <p:pic>
        <p:nvPicPr>
          <p:cNvPr id="9220" name="Picture 6" descr="Carte italie vers 146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1925" y="549275"/>
            <a:ext cx="4895850" cy="575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049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79388" y="1661160"/>
            <a:ext cx="4392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Volonté de se doter d’outils exacts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79388" y="2165216"/>
            <a:ext cx="35290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Renforcer le sens du réel</a:t>
            </a:r>
            <a:endParaRPr lang="fr-FR" altLang="fr-F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79388" y="2709342"/>
            <a:ext cx="51133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Renforcement de l’anthropocentrisme</a:t>
            </a:r>
            <a:endParaRPr lang="fr-FR" altLang="fr-F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79388" y="3285406"/>
            <a:ext cx="5113337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 de :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L’épigraphie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L’archéologie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philologie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philosophie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mathématiques</a:t>
            </a:r>
            <a:endParaRPr lang="fr-FR" altLang="fr-F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7" name="Text Box 10"/>
          <p:cNvSpPr txBox="1">
            <a:spLocks noChangeArrowheads="1"/>
          </p:cNvSpPr>
          <p:nvPr/>
        </p:nvSpPr>
        <p:spPr bwMode="auto">
          <a:xfrm>
            <a:off x="179388" y="188640"/>
            <a:ext cx="7993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DEVELOPPEMENT DE LA SCIENCE EXPERIMENTALE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179389" y="909365"/>
            <a:ext cx="482466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Tendre vers une connaissance objective du monde</a:t>
            </a:r>
          </a:p>
        </p:txBody>
      </p:sp>
      <p:sp>
        <p:nvSpPr>
          <p:cNvPr id="10249" name="Text Box 12"/>
          <p:cNvSpPr txBox="1">
            <a:spLocks noChangeArrowheads="1"/>
          </p:cNvSpPr>
          <p:nvPr/>
        </p:nvSpPr>
        <p:spPr bwMode="auto">
          <a:xfrm>
            <a:off x="2524819" y="6156604"/>
            <a:ext cx="25923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Attribuée à </a:t>
            </a:r>
            <a:r>
              <a:rPr lang="fr-FR" alt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Pierro</a:t>
            </a:r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Francesca, étude de tête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064" y="901462"/>
            <a:ext cx="3744416" cy="572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33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/>
      <p:bldP spid="9222" grpId="0"/>
      <p:bldP spid="9223" grpId="0"/>
      <p:bldP spid="9224" grpId="0"/>
      <p:bldP spid="92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9388" y="476250"/>
            <a:ext cx="7993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PERSPECTIVE : CODIFICATION</a:t>
            </a:r>
          </a:p>
        </p:txBody>
      </p:sp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1474788" y="6165850"/>
            <a:ext cx="41767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altLang="fr-FR" sz="1600">
                <a:latin typeface="Times New Roman" panose="02020603050405020304" pitchFamily="18" charset="0"/>
                <a:cs typeface="Times New Roman" panose="02020603050405020304" pitchFamily="18" charset="0"/>
              </a:rPr>
              <a:t>Léon Battista Alberti</a:t>
            </a:r>
            <a:br>
              <a:rPr lang="fr-FR" altLang="fr-FR" sz="1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1600">
                <a:latin typeface="Times New Roman" panose="02020603050405020304" pitchFamily="18" charset="0"/>
                <a:cs typeface="Times New Roman" panose="02020603050405020304" pitchFamily="18" charset="0"/>
              </a:rPr>
              <a:t>1404-1472</a:t>
            </a:r>
          </a:p>
        </p:txBody>
      </p:sp>
      <p:pic>
        <p:nvPicPr>
          <p:cNvPr id="16388" name="Picture 6" descr="Leon_Battista_Albert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2775" y="0"/>
            <a:ext cx="3451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7" descr="Principe de visé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2133823"/>
            <a:ext cx="5041900" cy="3330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 Box 8"/>
          <p:cNvSpPr txBox="1">
            <a:spLocks noChangeArrowheads="1"/>
          </p:cNvSpPr>
          <p:nvPr/>
        </p:nvSpPr>
        <p:spPr bwMode="auto">
          <a:xfrm>
            <a:off x="250825" y="1052736"/>
            <a:ext cx="50419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De Pictura</a:t>
            </a:r>
            <a:r>
              <a:rPr lang="fr-FR" alt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alt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1600">
                <a:latin typeface="Times New Roman" panose="02020603050405020304" pitchFamily="18" charset="0"/>
                <a:cs typeface="Times New Roman" panose="02020603050405020304" pitchFamily="18" charset="0"/>
              </a:rPr>
              <a:t>publié en 1436</a:t>
            </a:r>
          </a:p>
        </p:txBody>
      </p:sp>
    </p:spTree>
    <p:extLst>
      <p:ext uri="{BB962C8B-B14F-4D97-AF65-F5344CB8AC3E}">
        <p14:creationId xmlns:p14="http://schemas.microsoft.com/office/powerpoint/2010/main" val="5171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79388" y="476250"/>
            <a:ext cx="7993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PERSPECTIVE : CODIFICATION</a:t>
            </a:r>
          </a:p>
        </p:txBody>
      </p:sp>
      <p:pic>
        <p:nvPicPr>
          <p:cNvPr id="20483" name="Picture 3" descr="Pierro Della Frncesca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230" y="586306"/>
            <a:ext cx="1937345" cy="219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6696075" y="2812762"/>
            <a:ext cx="2447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Pierro</a:t>
            </a:r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fr-FR" alt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Francesca, 1415/20-1487</a:t>
            </a:r>
          </a:p>
        </p:txBody>
      </p:sp>
      <p:pic>
        <p:nvPicPr>
          <p:cNvPr id="20485" name="Picture 7" descr="Della Francesca De prospectiva pingendi 148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5475" y="3429000"/>
            <a:ext cx="19177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8" descr="Della Francesca etud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429000"/>
            <a:ext cx="18637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9" descr="Francesca per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413" y="3446463"/>
            <a:ext cx="42481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250825" y="1268413"/>
            <a:ext cx="56165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altLang="fr-F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prospectiva</a:t>
            </a:r>
            <a:r>
              <a:rPr lang="fr-FR" alt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fr-FR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pigendi</a:t>
            </a:r>
            <a:r>
              <a:rPr lang="fr-FR" altLang="fr-F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altLang="fr-F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alt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Pierro</a:t>
            </a:r>
            <a:r>
              <a:rPr lang="fr-FR" alt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fr-FR" alt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Francesca</a:t>
            </a:r>
            <a:br>
              <a:rPr lang="fr-FR" alt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1460-1480</a:t>
            </a:r>
            <a:endParaRPr lang="fr-FR" alt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9" name="Picture 11" descr="Ucello vase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7538" y="1341438"/>
            <a:ext cx="3154362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70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79388" y="476250"/>
            <a:ext cx="7993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/>
              <a:t>LA PERSPECTIVE : CODIFICATION</a:t>
            </a:r>
          </a:p>
        </p:txBody>
      </p:sp>
      <p:pic>
        <p:nvPicPr>
          <p:cNvPr id="23555" name="Picture 6" descr="francesca_1419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981074"/>
            <a:ext cx="1144104" cy="166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9" descr="Masaccio Ste Trinité"/>
          <p:cNvPicPr>
            <a:picLocks noChangeAspect="1" noChangeArrowheads="1"/>
          </p:cNvPicPr>
          <p:nvPr/>
        </p:nvPicPr>
        <p:blipFill>
          <a:blip r:embed="rId3" cstate="screen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4" y="2708920"/>
            <a:ext cx="1144105" cy="253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11" descr="Ucello vas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5373688"/>
            <a:ext cx="1144105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Text Box 12"/>
          <p:cNvSpPr txBox="1">
            <a:spLocks noChangeArrowheads="1"/>
          </p:cNvSpPr>
          <p:nvPr/>
        </p:nvSpPr>
        <p:spPr bwMode="auto">
          <a:xfrm>
            <a:off x="1589409" y="1223252"/>
            <a:ext cx="39633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/>
              <a:t>Rationalisation de la perception</a:t>
            </a: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1619671" y="2134890"/>
            <a:ext cx="39633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/>
              <a:t>Lier vérité et beauté</a:t>
            </a:r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1619671" y="3086621"/>
            <a:ext cx="4607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/>
              <a:t>Amplification de l’attention portée à la régularité en architecture</a:t>
            </a:r>
          </a:p>
        </p:txBody>
      </p:sp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1619671" y="4397517"/>
            <a:ext cx="4607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/>
              <a:t>Accentuation de l’attention portée à la notion de module</a:t>
            </a:r>
          </a:p>
        </p:txBody>
      </p:sp>
      <p:sp>
        <p:nvSpPr>
          <p:cNvPr id="25616" name="Text Box 16"/>
          <p:cNvSpPr txBox="1">
            <a:spLocks noChangeArrowheads="1"/>
          </p:cNvSpPr>
          <p:nvPr/>
        </p:nvSpPr>
        <p:spPr bwMode="auto">
          <a:xfrm>
            <a:off x="1619672" y="5761901"/>
            <a:ext cx="4607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/>
              <a:t>Focalisation sur des points de vue privilégiés</a:t>
            </a:r>
          </a:p>
        </p:txBody>
      </p:sp>
    </p:spTree>
    <p:extLst>
      <p:ext uri="{BB962C8B-B14F-4D97-AF65-F5344CB8AC3E}">
        <p14:creationId xmlns:p14="http://schemas.microsoft.com/office/powerpoint/2010/main" val="85715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3" grpId="0"/>
      <p:bldP spid="25614" grpId="0"/>
      <p:bldP spid="256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4" descr="Florenc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15"/>
          <p:cNvSpPr txBox="1">
            <a:spLocks noChangeArrowheads="1"/>
          </p:cNvSpPr>
          <p:nvPr/>
        </p:nvSpPr>
        <p:spPr bwMode="auto">
          <a:xfrm>
            <a:off x="179388" y="476250"/>
            <a:ext cx="7993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/>
              <a:t>LES NOUVELLES STRUCTURES DE PRODUCTION</a:t>
            </a:r>
          </a:p>
        </p:txBody>
      </p:sp>
      <p:sp>
        <p:nvSpPr>
          <p:cNvPr id="27664" name="Text Box 16"/>
          <p:cNvSpPr txBox="1">
            <a:spLocks noChangeArrowheads="1"/>
          </p:cNvSpPr>
          <p:nvPr/>
        </p:nvSpPr>
        <p:spPr bwMode="auto">
          <a:xfrm>
            <a:off x="1692275" y="1268413"/>
            <a:ext cx="5040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/>
              <a:t>1250 Florence se proclame en République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1692275" y="1838325"/>
            <a:ext cx="5040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/>
              <a:t>Pouvoir partagé entre 21 </a:t>
            </a:r>
            <a:r>
              <a:rPr lang="fr-FR" altLang="fr-FR" i="1"/>
              <a:t>Guildes</a:t>
            </a: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1692275" y="2414588"/>
            <a:ext cx="5040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dirty="0"/>
              <a:t>7 corporations majeures </a:t>
            </a:r>
            <a:endParaRPr lang="fr-FR" altLang="fr-FR" i="1" dirty="0"/>
          </a:p>
        </p:txBody>
      </p:sp>
    </p:spTree>
    <p:extLst>
      <p:ext uri="{BB962C8B-B14F-4D97-AF65-F5344CB8AC3E}">
        <p14:creationId xmlns:p14="http://schemas.microsoft.com/office/powerpoint/2010/main" val="11442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4" grpId="0"/>
      <p:bldP spid="27665" grpId="0"/>
      <p:bldP spid="2766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3"/>
          <p:cNvSpPr txBox="1">
            <a:spLocks noChangeArrowheads="1"/>
          </p:cNvSpPr>
          <p:nvPr/>
        </p:nvSpPr>
        <p:spPr bwMode="auto">
          <a:xfrm>
            <a:off x="179388" y="476250"/>
            <a:ext cx="7993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NOUVELLES STRUCTURES DE PRODUCTION</a:t>
            </a:r>
          </a:p>
        </p:txBody>
      </p:sp>
      <p:sp>
        <p:nvSpPr>
          <p:cNvPr id="25605" name="Text Box 13"/>
          <p:cNvSpPr txBox="1">
            <a:spLocks noChangeArrowheads="1"/>
          </p:cNvSpPr>
          <p:nvPr/>
        </p:nvSpPr>
        <p:spPr bwMode="auto">
          <a:xfrm>
            <a:off x="250825" y="1196975"/>
            <a:ext cx="360045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maîtres </a:t>
            </a: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d’ouvrage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mécènes</a:t>
            </a:r>
          </a:p>
        </p:txBody>
      </p:sp>
      <p:pic>
        <p:nvPicPr>
          <p:cNvPr id="25607" name="Picture 15" descr="francesca_1419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8687" y="1153870"/>
            <a:ext cx="3545926" cy="529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16" descr="francesca_1419-2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550" y="1153870"/>
            <a:ext cx="1844675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Text Box 17"/>
          <p:cNvSpPr txBox="1">
            <a:spLocks noChangeArrowheads="1"/>
          </p:cNvSpPr>
          <p:nvPr/>
        </p:nvSpPr>
        <p:spPr bwMode="auto">
          <a:xfrm>
            <a:off x="-1621011" y="3140968"/>
            <a:ext cx="4968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alt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Duc </a:t>
            </a:r>
            <a:r>
              <a:rPr lang="fr-FR" alt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Frederic</a:t>
            </a:r>
            <a:r>
              <a:rPr lang="fr-FR" alt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 de </a:t>
            </a:r>
            <a:r>
              <a:rPr lang="fr-FR" alt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Montefeltro</a:t>
            </a:r>
            <a:endParaRPr lang="fr-FR" alt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250825" y="3501008"/>
            <a:ext cx="3455988" cy="96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Mélange du sentiment chrétien et de l’humanisme</a:t>
            </a:r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250824" y="4581226"/>
            <a:ext cx="400526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Tentative de synthèse entre le monde antique païen et le monde contemporain chrétien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395213" y="6021288"/>
            <a:ext cx="49688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alt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Piero </a:t>
            </a:r>
            <a:r>
              <a:rPr lang="fr-FR" altLang="fr-F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fr-FR" alt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Francesca – Retable de Brera</a:t>
            </a:r>
            <a:br>
              <a:rPr lang="fr-FR" alt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1472-1474</a:t>
            </a:r>
            <a:endParaRPr lang="fr-FR" alt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6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4" grpId="0"/>
      <p:bldP spid="297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s://images-na.ssl-images-amazon.com/images/I/51RABTMFS8L._SX35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3816424" cy="508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283968" y="548680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HISTOIRE DE L’ARCHITECTE</a:t>
            </a:r>
          </a:p>
          <a:p>
            <a:r>
              <a:rPr lang="fr-FR" dirty="0" smtClean="0"/>
              <a:t>Collectif sous la direction de Louis </a:t>
            </a:r>
            <a:r>
              <a:rPr lang="fr-FR" dirty="0" err="1" smtClean="0"/>
              <a:t>Callebat</a:t>
            </a:r>
            <a:endParaRPr lang="fr-FR" dirty="0" smtClean="0"/>
          </a:p>
          <a:p>
            <a:r>
              <a:rPr lang="fr-FR" dirty="0" smtClean="0"/>
              <a:t>Flammarion 1998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733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5" y="0"/>
            <a:ext cx="9138289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32040" y="630932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Piranèse 1748-1774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23528" y="404664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LA REDECOUVERTE DE L’ANTIQUITE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37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3528" y="40466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LA REDECOUVERTE DE L’ANTIQUITE</a:t>
            </a:r>
          </a:p>
          <a:p>
            <a:r>
              <a:rPr lang="fr-FR" sz="2400" dirty="0"/>
              <a:t>	</a:t>
            </a:r>
            <a:r>
              <a:rPr lang="fr-FR" sz="2400" dirty="0" smtClean="0"/>
              <a:t>La redécouverte de Vitruve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323528" y="1700808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100 MANUSCRITS ATTESTENT DE LA CONNAISSANCE DE VITRUVE DU IXe au XIVe SIECLE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272" y="548680"/>
            <a:ext cx="1800225" cy="250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323528" y="3212976"/>
            <a:ext cx="806489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1486 – 1</a:t>
            </a:r>
            <a:r>
              <a:rPr lang="fr-FR" baseline="30000" dirty="0" smtClean="0"/>
              <a:t>ère</a:t>
            </a:r>
            <a:r>
              <a:rPr lang="fr-FR" dirty="0" smtClean="0"/>
              <a:t> EDITION IMPRIMEE A ROME DU TRAITE DE VITRUVE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1520 – 1</a:t>
            </a:r>
            <a:r>
              <a:rPr lang="fr-FR" baseline="30000" dirty="0" smtClean="0"/>
              <a:t>ère</a:t>
            </a:r>
            <a:r>
              <a:rPr lang="fr-FR" dirty="0" smtClean="0"/>
              <a:t> EDITION IMPRIMEE SCIENTIFIQUE 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1521 – 1</a:t>
            </a:r>
            <a:r>
              <a:rPr lang="fr-FR" baseline="30000" dirty="0" smtClean="0"/>
              <a:t>ère</a:t>
            </a:r>
            <a:r>
              <a:rPr lang="fr-FR" dirty="0" smtClean="0"/>
              <a:t> EDITION IMPRIMEE EN ITALIEN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1521 – 1</a:t>
            </a:r>
            <a:r>
              <a:rPr lang="fr-FR" baseline="30000" dirty="0" smtClean="0"/>
              <a:t>ère</a:t>
            </a:r>
            <a:r>
              <a:rPr lang="fr-FR" dirty="0" smtClean="0"/>
              <a:t> EDITION IMPRIMEE EN FRANCAIS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1521 – 1</a:t>
            </a:r>
            <a:r>
              <a:rPr lang="fr-FR" baseline="30000" dirty="0" smtClean="0"/>
              <a:t>ère</a:t>
            </a:r>
            <a:r>
              <a:rPr lang="fr-FR" dirty="0" smtClean="0"/>
              <a:t> EDITION IMPRIMEE EN ALLEMAND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5374" y="3685990"/>
            <a:ext cx="1824756" cy="2694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309265" y="5697008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1570 – </a:t>
            </a:r>
            <a:r>
              <a:rPr lang="fr-FR" cap="all" dirty="0" smtClean="0"/>
              <a:t>Parution des </a:t>
            </a:r>
            <a:r>
              <a:rPr lang="fr-FR" cap="all" dirty="0" err="1" smtClean="0"/>
              <a:t>Quattro</a:t>
            </a:r>
            <a:r>
              <a:rPr lang="fr-FR" cap="all" dirty="0" smtClean="0"/>
              <a:t> </a:t>
            </a:r>
            <a:r>
              <a:rPr lang="fr-FR" cap="all" dirty="0" err="1" smtClean="0"/>
              <a:t>Libri</a:t>
            </a:r>
            <a:r>
              <a:rPr lang="fr-FR" cap="all" dirty="0" smtClean="0"/>
              <a:t> dell’</a:t>
            </a:r>
            <a:br>
              <a:rPr lang="fr-FR" cap="all" dirty="0" smtClean="0"/>
            </a:br>
            <a:r>
              <a:rPr lang="fr-FR" cap="all" dirty="0" smtClean="0"/>
              <a:t>            </a:t>
            </a:r>
            <a:r>
              <a:rPr lang="fr-FR" cap="all" dirty="0" err="1" smtClean="0"/>
              <a:t>Architettetura</a:t>
            </a:r>
            <a:r>
              <a:rPr lang="fr-FR" cap="all" dirty="0" smtClean="0"/>
              <a:t> d’André Palladio</a:t>
            </a:r>
            <a:endParaRPr lang="fr-FR" cap="all" dirty="0"/>
          </a:p>
        </p:txBody>
      </p:sp>
    </p:spTree>
    <p:extLst>
      <p:ext uri="{BB962C8B-B14F-4D97-AF65-F5344CB8AC3E}">
        <p14:creationId xmlns:p14="http://schemas.microsoft.com/office/powerpoint/2010/main" val="344863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3"/>
          <p:cNvSpPr txBox="1">
            <a:spLocks noChangeArrowheads="1"/>
          </p:cNvSpPr>
          <p:nvPr/>
        </p:nvSpPr>
        <p:spPr bwMode="auto">
          <a:xfrm>
            <a:off x="179388" y="1196975"/>
            <a:ext cx="748982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CODIFIER L’ARCHITECTURE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PRENDRE MODELE </a:t>
            </a:r>
            <a:br>
              <a:rPr lang="fr-FR" altLang="fr-FR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 L’ANTIQUITE</a:t>
            </a:r>
          </a:p>
        </p:txBody>
      </p:sp>
      <p:sp>
        <p:nvSpPr>
          <p:cNvPr id="27651" name="Text Box 8"/>
          <p:cNvSpPr txBox="1">
            <a:spLocks noChangeArrowheads="1"/>
          </p:cNvSpPr>
          <p:nvPr/>
        </p:nvSpPr>
        <p:spPr bwMode="auto">
          <a:xfrm>
            <a:off x="5197508" y="6414491"/>
            <a:ext cx="36921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1400" dirty="0" smtClean="0"/>
              <a:t>Serlio Les </a:t>
            </a:r>
            <a:r>
              <a:rPr lang="fr-FR" altLang="fr-FR" sz="1400" dirty="0"/>
              <a:t>5 ordres, </a:t>
            </a:r>
            <a:r>
              <a:rPr lang="fr-FR" altLang="fr-FR" sz="1400" dirty="0" smtClean="0"/>
              <a:t>1537</a:t>
            </a:r>
            <a:endParaRPr lang="fr-FR" altLang="fr-FR" sz="1400" dirty="0"/>
          </a:p>
        </p:txBody>
      </p:sp>
      <p:sp>
        <p:nvSpPr>
          <p:cNvPr id="27656" name="Text Box 15"/>
          <p:cNvSpPr txBox="1">
            <a:spLocks noChangeArrowheads="1"/>
          </p:cNvSpPr>
          <p:nvPr/>
        </p:nvSpPr>
        <p:spPr bwMode="auto">
          <a:xfrm>
            <a:off x="179388" y="476250"/>
            <a:ext cx="7993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MODELES ET TRAITES</a:t>
            </a:r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>
            <a:off x="898922" y="2349500"/>
            <a:ext cx="2520950" cy="419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Alberti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1er traité  Serlio 1537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Vignole 1563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Philibert Delorme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Palladio 1570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Scamozi</a:t>
            </a: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1615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Perrault 1676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508" y="495493"/>
            <a:ext cx="3692194" cy="581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72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9" descr="Les 5 ordres de Perrault 167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495493"/>
            <a:ext cx="4279308" cy="581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197508" y="6414491"/>
            <a:ext cx="36921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1400" dirty="0" smtClean="0"/>
              <a:t>Serlio Les </a:t>
            </a:r>
            <a:r>
              <a:rPr lang="fr-FR" altLang="fr-FR" sz="1400" dirty="0"/>
              <a:t>5 ordres, </a:t>
            </a:r>
            <a:r>
              <a:rPr lang="fr-FR" altLang="fr-FR" sz="1400" dirty="0" smtClean="0"/>
              <a:t>1537</a:t>
            </a:r>
            <a:endParaRPr lang="fr-FR" altLang="fr-FR" sz="1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508" y="495493"/>
            <a:ext cx="3692194" cy="581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45077" y="6414491"/>
            <a:ext cx="36921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1400" dirty="0" smtClean="0"/>
              <a:t>Perrault Les </a:t>
            </a:r>
            <a:r>
              <a:rPr lang="fr-FR" altLang="fr-FR" sz="1400" dirty="0"/>
              <a:t>5 ordres, </a:t>
            </a:r>
            <a:r>
              <a:rPr lang="fr-FR" altLang="fr-FR" sz="1400" dirty="0" smtClean="0"/>
              <a:t>1676</a:t>
            </a:r>
            <a:endParaRPr lang="fr-FR" altLang="fr-FR" sz="1400" dirty="0"/>
          </a:p>
        </p:txBody>
      </p:sp>
    </p:spTree>
    <p:extLst>
      <p:ext uri="{BB962C8B-B14F-4D97-AF65-F5344CB8AC3E}">
        <p14:creationId xmlns:p14="http://schemas.microsoft.com/office/powerpoint/2010/main" val="221110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79388" y="476250"/>
            <a:ext cx="799306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L’APPORT DE BRUNELLESCHI</a:t>
            </a:r>
            <a:b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1377-1446</a:t>
            </a:r>
          </a:p>
        </p:txBody>
      </p:sp>
      <p:pic>
        <p:nvPicPr>
          <p:cNvPr id="34819" name="Picture 10" descr="Brunelesc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6700" y="-4564"/>
            <a:ext cx="4547300" cy="68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6" name="Text Box 16"/>
          <p:cNvSpPr txBox="1">
            <a:spLocks noChangeArrowheads="1"/>
          </p:cNvSpPr>
          <p:nvPr/>
        </p:nvSpPr>
        <p:spPr bwMode="auto">
          <a:xfrm>
            <a:off x="899468" y="2798043"/>
            <a:ext cx="34324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Jusqu’en 1420 voyage beaucoup à Rome</a:t>
            </a:r>
            <a:endParaRPr lang="fr-FR" alt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77" name="Text Box 17"/>
          <p:cNvSpPr txBox="1">
            <a:spLocks noChangeArrowheads="1"/>
          </p:cNvSpPr>
          <p:nvPr/>
        </p:nvSpPr>
        <p:spPr bwMode="auto">
          <a:xfrm>
            <a:off x="918940" y="1891258"/>
            <a:ext cx="358105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Apport majeur au développement de la perspective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899592" y="3861048"/>
            <a:ext cx="35810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Fait des fouilles avec Donatello</a:t>
            </a:r>
            <a:endParaRPr lang="fr-FR" alt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90364" y="4725144"/>
            <a:ext cx="35810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intellectuelle</a:t>
            </a:r>
            <a:endParaRPr lang="fr-FR" alt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09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6" grpId="0"/>
      <p:bldP spid="40977" grpId="0"/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8" descr="Florence dom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485677"/>
            <a:ext cx="3730503" cy="4535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 Box 9"/>
          <p:cNvSpPr txBox="1">
            <a:spLocks noChangeArrowheads="1"/>
          </p:cNvSpPr>
          <p:nvPr/>
        </p:nvSpPr>
        <p:spPr bwMode="auto">
          <a:xfrm>
            <a:off x="425066" y="6093296"/>
            <a:ext cx="3527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coupole de la cathédrale de Florence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79388" y="476250"/>
            <a:ext cx="799306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L’APPORT DE BRUNELLESCHI</a:t>
            </a:r>
            <a:b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1377-1446</a:t>
            </a:r>
          </a:p>
        </p:txBody>
      </p:sp>
      <p:pic>
        <p:nvPicPr>
          <p:cNvPr id="9" name="Picture 10" descr="Brunelesc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6700" y="-4564"/>
            <a:ext cx="4547300" cy="68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91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6" descr="800px-Santa_maria_del_fiore%2C_navata_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4176712" cy="31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7" descr="Florence campan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8825" y="0"/>
            <a:ext cx="4575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53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5"/>
          <p:cNvSpPr txBox="1">
            <a:spLocks noChangeArrowheads="1"/>
          </p:cNvSpPr>
          <p:nvPr/>
        </p:nvSpPr>
        <p:spPr bwMode="auto">
          <a:xfrm>
            <a:off x="253999" y="5100637"/>
            <a:ext cx="43211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Andrea Da Firenze, représentation du projet gothique de la cathédrale, vers 1367</a:t>
            </a:r>
          </a:p>
        </p:txBody>
      </p:sp>
      <p:pic>
        <p:nvPicPr>
          <p:cNvPr id="36868" name="Picture 6" descr="Andrea da Firen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4" y="1190323"/>
            <a:ext cx="5278586" cy="360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7" descr="Florence-Santa-Maria-del-Fiore--nave-766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2149" y="-27386"/>
            <a:ext cx="5377258" cy="688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 Box 8"/>
          <p:cNvSpPr txBox="1">
            <a:spLocks noChangeArrowheads="1"/>
          </p:cNvSpPr>
          <p:nvPr/>
        </p:nvSpPr>
        <p:spPr bwMode="auto">
          <a:xfrm>
            <a:off x="5392017" y="376893"/>
            <a:ext cx="357542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1292 Conception du plan</a:t>
            </a:r>
          </a:p>
          <a:p>
            <a:pPr algn="ctr"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1348 Arrêt du chantier par la peste</a:t>
            </a: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5458295" y="2348880"/>
            <a:ext cx="367253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1360 agrandissement</a:t>
            </a:r>
            <a:b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 de faire une </a:t>
            </a: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coupole</a:t>
            </a:r>
          </a:p>
          <a:p>
            <a:pPr algn="ctr" eaLnBrk="1" hangingPunct="1">
              <a:spcBef>
                <a:spcPct val="50000"/>
              </a:spcBef>
            </a:pPr>
            <a:endParaRPr lang="fr-FR" alt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1367 Huit maîtres architectes conçoivent une projet de </a:t>
            </a:r>
            <a:r>
              <a:rPr lang="fr-FR" alt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coupole</a:t>
            </a:r>
          </a:p>
          <a:p>
            <a:pPr algn="ctr" eaLnBrk="1" hangingPunct="1">
              <a:spcBef>
                <a:spcPct val="50000"/>
              </a:spcBef>
            </a:pPr>
            <a:endParaRPr lang="fr-FR" alt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1413 Achèvement du tambour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019140" y="5548305"/>
            <a:ext cx="4321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dirty="0"/>
              <a:t>1418 Concours pour la réalisation </a:t>
            </a:r>
            <a:br>
              <a:rPr lang="fr-FR" altLang="fr-FR" dirty="0"/>
            </a:br>
            <a:r>
              <a:rPr lang="fr-FR" altLang="fr-FR" dirty="0"/>
              <a:t>de la </a:t>
            </a:r>
            <a:r>
              <a:rPr lang="fr-FR" altLang="fr-FR" dirty="0" smtClean="0"/>
              <a:t>coupole</a:t>
            </a: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291466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43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30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430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10" descr="Lorenzo Ghibert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6899" y="175580"/>
            <a:ext cx="1952625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 Box 11"/>
          <p:cNvSpPr txBox="1">
            <a:spLocks noChangeArrowheads="1"/>
          </p:cNvSpPr>
          <p:nvPr/>
        </p:nvSpPr>
        <p:spPr bwMode="auto">
          <a:xfrm>
            <a:off x="5271937" y="2115505"/>
            <a:ext cx="2089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Lorenzo Ghiberti</a:t>
            </a:r>
          </a:p>
        </p:txBody>
      </p:sp>
      <p:pic>
        <p:nvPicPr>
          <p:cNvPr id="39941" name="Picture 12" descr="Bruneleschi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281" y="206375"/>
            <a:ext cx="14303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6" name="Text Box 14"/>
          <p:cNvSpPr txBox="1">
            <a:spLocks noChangeArrowheads="1"/>
          </p:cNvSpPr>
          <p:nvPr/>
        </p:nvSpPr>
        <p:spPr bwMode="auto">
          <a:xfrm>
            <a:off x="5021957" y="3936143"/>
            <a:ext cx="43211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dirty="0"/>
              <a:t>Savoir faire traditionnel ou professionnalisation de la pratique d’architecte</a:t>
            </a:r>
          </a:p>
        </p:txBody>
      </p:sp>
      <p:sp>
        <p:nvSpPr>
          <p:cNvPr id="44047" name="Text Box 15"/>
          <p:cNvSpPr txBox="1">
            <a:spLocks noChangeArrowheads="1"/>
          </p:cNvSpPr>
          <p:nvPr/>
        </p:nvSpPr>
        <p:spPr bwMode="auto">
          <a:xfrm>
            <a:off x="5021957" y="5180197"/>
            <a:ext cx="4321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/>
              <a:t>Brunelleschi veut contrôler tout le processus, et seul</a:t>
            </a:r>
          </a:p>
        </p:txBody>
      </p:sp>
      <p:sp>
        <p:nvSpPr>
          <p:cNvPr id="44048" name="Text Box 16"/>
          <p:cNvSpPr txBox="1">
            <a:spLocks noChangeArrowheads="1"/>
          </p:cNvSpPr>
          <p:nvPr/>
        </p:nvSpPr>
        <p:spPr bwMode="auto">
          <a:xfrm>
            <a:off x="5021957" y="6028010"/>
            <a:ext cx="4321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dirty="0"/>
              <a:t>Imposer l’architecte face au </a:t>
            </a:r>
            <a:br>
              <a:rPr lang="fr-FR" altLang="fr-FR" dirty="0"/>
            </a:br>
            <a:r>
              <a:rPr lang="fr-FR" altLang="fr-FR" dirty="0"/>
              <a:t>maçon architecte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6544" y="260264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/>
            <a:r>
              <a:rPr lang="fr-FR" altLang="fr-FR" sz="2000" dirty="0">
                <a:solidFill>
                  <a:schemeClr val="accent2"/>
                </a:solidFill>
              </a:rPr>
              <a:t>Brunelleschi et Ghiberti désignés</a:t>
            </a:r>
          </a:p>
          <a:p>
            <a:pPr algn="ctr" eaLnBrk="1" hangingPunct="1"/>
            <a:r>
              <a:rPr lang="fr-FR" altLang="fr-FR" sz="2000" dirty="0"/>
              <a:t>1426 Brunelleschi demeure seul</a:t>
            </a:r>
          </a:p>
          <a:p>
            <a:pPr algn="ctr" eaLnBrk="1" hangingPunct="1"/>
            <a:r>
              <a:rPr lang="fr-FR" altLang="fr-FR" sz="2000" dirty="0"/>
              <a:t>1420-1436 chantier de la coupole</a:t>
            </a:r>
          </a:p>
        </p:txBody>
      </p:sp>
      <p:pic>
        <p:nvPicPr>
          <p:cNvPr id="12" name="Picture 7" descr="Florence-Santa-Maria-del-Fiore--nave-766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2149" y="-27385"/>
            <a:ext cx="5359901" cy="686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Florence-Santa-Maria-del-Fiore--nave-766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2149" y="-27386"/>
            <a:ext cx="5377258" cy="688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9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6" grpId="0"/>
      <p:bldP spid="44047" grpId="0"/>
      <p:bldP spid="440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79388" y="476250"/>
            <a:ext cx="799306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  <a:t>L’APPORT DE BRUNELLESCHI</a:t>
            </a:r>
            <a:br>
              <a:rPr lang="fr-FR" alt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1377-1446</a:t>
            </a:r>
          </a:p>
        </p:txBody>
      </p:sp>
      <p:pic>
        <p:nvPicPr>
          <p:cNvPr id="41988" name="Picture 5" descr="Florence coupol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273" y="2666106"/>
            <a:ext cx="4733728" cy="315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4572000" y="1125538"/>
            <a:ext cx="25209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question de </a:t>
            </a:r>
            <a:r>
              <a:rPr lang="fr-FR" altLang="fr-FR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l’échafaudage</a:t>
            </a:r>
            <a:endParaRPr lang="fr-FR" altLang="fr-FR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990" name="Picture 7" descr="Echaffaud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9" y="2666107"/>
            <a:ext cx="4309661" cy="315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Bruneleschi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281" y="206375"/>
            <a:ext cx="14303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8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https://upload.wikimedia.org/wikipedia/commons/thumb/8/89/De_architectura.jpg/1200px-De_architect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7986"/>
            <a:ext cx="9133351" cy="685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57808" y="544522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Vitruve</a:t>
            </a:r>
          </a:p>
          <a:p>
            <a:r>
              <a:rPr lang="fr-FR" dirty="0" smtClean="0"/>
              <a:t>De </a:t>
            </a:r>
            <a:r>
              <a:rPr lang="fr-FR" dirty="0" err="1" smtClean="0"/>
              <a:t>Arcquitectura</a:t>
            </a:r>
            <a:r>
              <a:rPr lang="fr-FR" dirty="0" smtClean="0"/>
              <a:t> – 15 </a:t>
            </a:r>
            <a:r>
              <a:rPr lang="fr-FR" dirty="0" err="1" smtClean="0"/>
              <a:t>av.J.-C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572000" y="260648"/>
            <a:ext cx="4320480" cy="6001643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DEVELOPPEMENT D’UNE LITTÉRATURE  ARCHITECTURALE AU VIe SIECLE AVANT J.-C</a:t>
            </a:r>
          </a:p>
          <a:p>
            <a:endParaRPr lang="fr-FR" dirty="0" smtClean="0"/>
          </a:p>
          <a:p>
            <a:r>
              <a:rPr lang="fr-FR" dirty="0" smtClean="0"/>
              <a:t>       </a:t>
            </a:r>
          </a:p>
          <a:p>
            <a:r>
              <a:rPr lang="fr-FR" dirty="0" smtClean="0"/>
              <a:t>       THEODOROS</a:t>
            </a:r>
          </a:p>
          <a:p>
            <a:endParaRPr lang="fr-FR" dirty="0"/>
          </a:p>
          <a:p>
            <a:r>
              <a:rPr lang="fr-FR" dirty="0" smtClean="0"/>
              <a:t>       RHOIKOS</a:t>
            </a:r>
          </a:p>
          <a:p>
            <a:endParaRPr lang="fr-FR" dirty="0" smtClean="0"/>
          </a:p>
          <a:p>
            <a:r>
              <a:rPr lang="fr-FR" dirty="0" smtClean="0"/>
              <a:t>       CHERSIPHRON</a:t>
            </a:r>
          </a:p>
          <a:p>
            <a:endParaRPr lang="fr-FR" dirty="0"/>
          </a:p>
          <a:p>
            <a:r>
              <a:rPr lang="fr-FR" dirty="0" smtClean="0"/>
              <a:t>       METAGENES</a:t>
            </a:r>
          </a:p>
          <a:p>
            <a:endParaRPr lang="fr-FR" dirty="0"/>
          </a:p>
          <a:p>
            <a:r>
              <a:rPr lang="fr-FR" dirty="0" smtClean="0"/>
              <a:t>       DEMETRIOS</a:t>
            </a:r>
          </a:p>
          <a:p>
            <a:endParaRPr lang="fr-FR" dirty="0"/>
          </a:p>
          <a:p>
            <a:r>
              <a:rPr lang="fr-FR" dirty="0"/>
              <a:t> </a:t>
            </a:r>
            <a:r>
              <a:rPr lang="fr-FR" dirty="0" smtClean="0"/>
              <a:t>      POLYCRATE</a:t>
            </a:r>
          </a:p>
          <a:p>
            <a:endParaRPr lang="fr-FR" dirty="0" smtClean="0"/>
          </a:p>
          <a:p>
            <a:r>
              <a:rPr lang="fr-FR" dirty="0" smtClean="0"/>
              <a:t>       EUPALINOS DE MEGARE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424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179388" y="476250"/>
            <a:ext cx="799306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L’APPORT DE BRUNELLESCHI</a:t>
            </a:r>
            <a:br>
              <a:rPr lang="fr-FR" alt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1377-1446</a:t>
            </a:r>
          </a:p>
        </p:txBody>
      </p:sp>
      <p:pic>
        <p:nvPicPr>
          <p:cNvPr id="43012" name="Picture 7" descr="Coupe gris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0563" y="215900"/>
            <a:ext cx="4578350" cy="645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Echaffaud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9" y="2666107"/>
            <a:ext cx="4309661" cy="315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3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5" descr="Florence cathédrale"/>
          <p:cNvPicPr>
            <a:picLocks noChangeAspect="1" noChangeArrowheads="1"/>
          </p:cNvPicPr>
          <p:nvPr/>
        </p:nvPicPr>
        <p:blipFill>
          <a:blip r:embed="rId2">
            <a:lum bright="-6000"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0529" y="0"/>
            <a:ext cx="954617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62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79388" y="476250"/>
            <a:ext cx="7993062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2000"/>
              <a:t>L’APPORT DE BRUNELLESCHI</a:t>
            </a:r>
            <a:br>
              <a:rPr lang="fr-FR" altLang="fr-FR" sz="2000"/>
            </a:br>
            <a:r>
              <a:rPr lang="fr-FR" altLang="fr-FR"/>
              <a:t>1377-1446</a:t>
            </a:r>
          </a:p>
        </p:txBody>
      </p:sp>
      <p:pic>
        <p:nvPicPr>
          <p:cNvPr id="45059" name="Picture 5" descr="Coupole dome de florenc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9144000" cy="70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2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eupalineio orug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91702"/>
            <a:ext cx="9144000" cy="70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572000" y="580526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Eupalinos de Mégare (VIe siècle Av. J.-C.</a:t>
            </a:r>
            <a:br>
              <a:rPr lang="fr-FR" dirty="0" smtClean="0"/>
            </a:br>
            <a:r>
              <a:rPr lang="fr-FR" dirty="0" err="1" smtClean="0"/>
              <a:t>Acqueduc</a:t>
            </a:r>
            <a:r>
              <a:rPr lang="fr-FR" dirty="0" smtClean="0"/>
              <a:t> de Samos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00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eupalinos tunnel 1024x6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05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6" name="Picture 2" descr="https://www.standaardboekhandel.be/images/0000000000000.img?img=img/h8c/h6a/h00/h00/9782070264254FRONTCOVERTITELIVE.jpg&amp;w=800&amp;h=800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20" y="764703"/>
            <a:ext cx="2520280" cy="4032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843808" y="764704"/>
            <a:ext cx="630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Eupalinos ou l’architecte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Paul Valéry -1924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www.vitruvius.com.br/media/images/magazines/grid_9/2fa0_021-00-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9928" y="1729317"/>
            <a:ext cx="2220143" cy="306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364088" y="4509120"/>
            <a:ext cx="377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Pierre Vago (1910-2002)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64088" y="172931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« Eupalinos ne répond plus… »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7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3905</TotalTime>
  <Words>1149</Words>
  <Application>Microsoft Office PowerPoint</Application>
  <PresentationFormat>Affichage à l'écran (4:3)</PresentationFormat>
  <Paragraphs>345</Paragraphs>
  <Slides>72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77" baseType="lpstr">
      <vt:lpstr>Arial</vt:lpstr>
      <vt:lpstr>Calibri</vt:lpstr>
      <vt:lpstr>Times</vt:lpstr>
      <vt:lpstr>Times New Roman</vt:lpstr>
      <vt:lpstr>Modèle par défaut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EAPBx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gevr</dc:creator>
  <cp:lastModifiedBy>Gilles RAGOT</cp:lastModifiedBy>
  <cp:revision>253</cp:revision>
  <dcterms:created xsi:type="dcterms:W3CDTF">2005-10-13T19:52:48Z</dcterms:created>
  <dcterms:modified xsi:type="dcterms:W3CDTF">2017-11-21T10:24:52Z</dcterms:modified>
</cp:coreProperties>
</file>